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4"/>
  </p:notesMasterIdLst>
  <p:sldIdLst>
    <p:sldId id="256" r:id="rId2"/>
    <p:sldId id="479" r:id="rId3"/>
    <p:sldId id="470" r:id="rId4"/>
    <p:sldId id="471" r:id="rId5"/>
    <p:sldId id="472" r:id="rId6"/>
    <p:sldId id="473" r:id="rId7"/>
    <p:sldId id="474" r:id="rId8"/>
    <p:sldId id="475" r:id="rId9"/>
    <p:sldId id="483" r:id="rId10"/>
    <p:sldId id="458" r:id="rId11"/>
    <p:sldId id="459" r:id="rId12"/>
    <p:sldId id="461" r:id="rId13"/>
    <p:sldId id="391" r:id="rId14"/>
    <p:sldId id="484" r:id="rId15"/>
    <p:sldId id="395" r:id="rId16"/>
    <p:sldId id="428" r:id="rId17"/>
    <p:sldId id="482" r:id="rId18"/>
    <p:sldId id="485" r:id="rId19"/>
    <p:sldId id="441" r:id="rId20"/>
    <p:sldId id="442" r:id="rId21"/>
    <p:sldId id="412" r:id="rId22"/>
    <p:sldId id="404" r:id="rId23"/>
    <p:sldId id="405" r:id="rId24"/>
    <p:sldId id="406" r:id="rId25"/>
    <p:sldId id="407" r:id="rId26"/>
    <p:sldId id="486" r:id="rId27"/>
    <p:sldId id="413" r:id="rId28"/>
    <p:sldId id="414" r:id="rId29"/>
    <p:sldId id="415" r:id="rId30"/>
    <p:sldId id="410" r:id="rId31"/>
    <p:sldId id="417" r:id="rId32"/>
    <p:sldId id="365" r:id="rId33"/>
    <p:sldId id="409" r:id="rId34"/>
    <p:sldId id="411" r:id="rId35"/>
    <p:sldId id="465" r:id="rId36"/>
    <p:sldId id="487" r:id="rId37"/>
    <p:sldId id="416" r:id="rId38"/>
    <p:sldId id="418" r:id="rId39"/>
    <p:sldId id="421" r:id="rId40"/>
    <p:sldId id="462" r:id="rId41"/>
    <p:sldId id="463" r:id="rId42"/>
    <p:sldId id="464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85036" autoAdjust="0"/>
  </p:normalViewPr>
  <p:slideViewPr>
    <p:cSldViewPr>
      <p:cViewPr varScale="1">
        <p:scale>
          <a:sx n="99" d="100"/>
          <a:sy n="99" d="100"/>
        </p:scale>
        <p:origin x="1944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7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32C90B-968A-47AC-BD60-44CCA960661E}" type="doc">
      <dgm:prSet loTypeId="urn:microsoft.com/office/officeart/2005/8/layout/default" loCatId="list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MY"/>
        </a:p>
      </dgm:t>
    </dgm:pt>
    <dgm:pt modelId="{A0F00409-13FF-4818-9688-AC43FB5F5D86}">
      <dgm:prSet phldrT="[Text]"/>
      <dgm:spPr/>
      <dgm:t>
        <a:bodyPr/>
        <a:lstStyle/>
        <a:p>
          <a:r>
            <a:rPr lang="en-US" b="1" dirty="0" smtClean="0"/>
            <a:t>1</a:t>
          </a:r>
        </a:p>
        <a:p>
          <a:r>
            <a:rPr lang="en-US" b="1" dirty="0" err="1" smtClean="0"/>
            <a:t>Kerajaan</a:t>
          </a:r>
          <a:r>
            <a:rPr lang="en-US" b="1" dirty="0" smtClean="0"/>
            <a:t> </a:t>
          </a:r>
          <a:r>
            <a:rPr lang="en-US" b="1" dirty="0" err="1" smtClean="0"/>
            <a:t>Eletronik</a:t>
          </a:r>
          <a:endParaRPr lang="en-MY" b="1" dirty="0"/>
        </a:p>
      </dgm:t>
    </dgm:pt>
    <dgm:pt modelId="{DD34844F-A6D9-4E5F-BC26-1B98340E1A4F}" type="parTrans" cxnId="{422A23BF-D3A6-4749-BD87-E47166648726}">
      <dgm:prSet/>
      <dgm:spPr/>
      <dgm:t>
        <a:bodyPr/>
        <a:lstStyle/>
        <a:p>
          <a:endParaRPr lang="en-MY" b="1"/>
        </a:p>
      </dgm:t>
    </dgm:pt>
    <dgm:pt modelId="{D2B9C538-EC0D-41F5-ADD5-0887060DFDCD}" type="sibTrans" cxnId="{422A23BF-D3A6-4749-BD87-E47166648726}">
      <dgm:prSet/>
      <dgm:spPr/>
      <dgm:t>
        <a:bodyPr/>
        <a:lstStyle/>
        <a:p>
          <a:endParaRPr lang="en-MY" b="1"/>
        </a:p>
      </dgm:t>
    </dgm:pt>
    <dgm:pt modelId="{A86E3623-98CF-43AA-BE06-4C3D88EDDFF0}">
      <dgm:prSet phldrT="[Text]"/>
      <dgm:spPr/>
      <dgm:t>
        <a:bodyPr/>
        <a:lstStyle/>
        <a:p>
          <a:r>
            <a:rPr lang="en-US" b="1" dirty="0" smtClean="0"/>
            <a:t>2</a:t>
          </a:r>
        </a:p>
        <a:p>
          <a:r>
            <a:rPr lang="en-US" b="1" dirty="0" smtClean="0"/>
            <a:t>Multipurpose Smart Card</a:t>
          </a:r>
          <a:endParaRPr lang="en-MY" b="1" dirty="0"/>
        </a:p>
      </dgm:t>
    </dgm:pt>
    <dgm:pt modelId="{F1E36255-150F-4622-86EE-745627B80060}" type="parTrans" cxnId="{586180E8-1581-4FDE-8EC6-D8409A8BAA3E}">
      <dgm:prSet/>
      <dgm:spPr/>
      <dgm:t>
        <a:bodyPr/>
        <a:lstStyle/>
        <a:p>
          <a:endParaRPr lang="en-MY" b="1"/>
        </a:p>
      </dgm:t>
    </dgm:pt>
    <dgm:pt modelId="{73B5D417-23D6-480A-9F63-5A46EDF6CA77}" type="sibTrans" cxnId="{586180E8-1581-4FDE-8EC6-D8409A8BAA3E}">
      <dgm:prSet/>
      <dgm:spPr/>
      <dgm:t>
        <a:bodyPr/>
        <a:lstStyle/>
        <a:p>
          <a:endParaRPr lang="en-MY" b="1"/>
        </a:p>
      </dgm:t>
    </dgm:pt>
    <dgm:pt modelId="{D6E37933-E855-4B13-9811-9774391CCB92}">
      <dgm:prSet phldrT="[Text]"/>
      <dgm:spPr/>
      <dgm:t>
        <a:bodyPr/>
        <a:lstStyle/>
        <a:p>
          <a:r>
            <a:rPr lang="en-MY" b="1" dirty="0" smtClean="0"/>
            <a:t>3</a:t>
          </a:r>
        </a:p>
        <a:p>
          <a:r>
            <a:rPr lang="en-MY" b="1" dirty="0" smtClean="0"/>
            <a:t>Smart School</a:t>
          </a:r>
          <a:endParaRPr lang="en-MY" b="1" dirty="0"/>
        </a:p>
      </dgm:t>
    </dgm:pt>
    <dgm:pt modelId="{28665655-59E2-4D98-A866-995FE2FC8E98}" type="parTrans" cxnId="{3661C63C-BC8C-4116-B919-13D825C6588F}">
      <dgm:prSet/>
      <dgm:spPr/>
      <dgm:t>
        <a:bodyPr/>
        <a:lstStyle/>
        <a:p>
          <a:endParaRPr lang="en-MY" b="1"/>
        </a:p>
      </dgm:t>
    </dgm:pt>
    <dgm:pt modelId="{5C877BE7-EB1C-40BD-8952-A9911A999002}" type="sibTrans" cxnId="{3661C63C-BC8C-4116-B919-13D825C6588F}">
      <dgm:prSet/>
      <dgm:spPr/>
      <dgm:t>
        <a:bodyPr/>
        <a:lstStyle/>
        <a:p>
          <a:endParaRPr lang="en-MY" b="1"/>
        </a:p>
      </dgm:t>
    </dgm:pt>
    <dgm:pt modelId="{E9A478BC-D017-46E3-A04F-A2BB7C622B85}">
      <dgm:prSet phldrT="[Text]"/>
      <dgm:spPr/>
      <dgm:t>
        <a:bodyPr/>
        <a:lstStyle/>
        <a:p>
          <a:r>
            <a:rPr lang="en-MY" b="1" dirty="0" smtClean="0"/>
            <a:t>4</a:t>
          </a:r>
        </a:p>
        <a:p>
          <a:r>
            <a:rPr lang="en-MY" b="1" dirty="0" err="1" smtClean="0"/>
            <a:t>Telehealth</a:t>
          </a:r>
          <a:endParaRPr lang="en-MY" b="1" dirty="0"/>
        </a:p>
      </dgm:t>
    </dgm:pt>
    <dgm:pt modelId="{A7222DD6-5559-4B41-A6EE-B368CD643D0D}" type="parTrans" cxnId="{8F9252C5-BCA7-4E68-A89D-47E7E7EE830D}">
      <dgm:prSet/>
      <dgm:spPr/>
      <dgm:t>
        <a:bodyPr/>
        <a:lstStyle/>
        <a:p>
          <a:endParaRPr lang="en-MY" b="1"/>
        </a:p>
      </dgm:t>
    </dgm:pt>
    <dgm:pt modelId="{9823D4EE-CC4A-456D-9A44-545557AC9704}" type="sibTrans" cxnId="{8F9252C5-BCA7-4E68-A89D-47E7E7EE830D}">
      <dgm:prSet/>
      <dgm:spPr/>
      <dgm:t>
        <a:bodyPr/>
        <a:lstStyle/>
        <a:p>
          <a:endParaRPr lang="en-MY" b="1"/>
        </a:p>
      </dgm:t>
    </dgm:pt>
    <dgm:pt modelId="{0F0E6746-E64D-4BD6-A4F6-8939BCA981D8}">
      <dgm:prSet phldrT="[Text]"/>
      <dgm:spPr/>
      <dgm:t>
        <a:bodyPr/>
        <a:lstStyle/>
        <a:p>
          <a:r>
            <a:rPr lang="en-MY" b="1" dirty="0" smtClean="0"/>
            <a:t>5</a:t>
          </a:r>
        </a:p>
        <a:p>
          <a:r>
            <a:rPr lang="en-MY" b="1" dirty="0" smtClean="0"/>
            <a:t>R&amp;D Cluster</a:t>
          </a:r>
          <a:endParaRPr lang="en-MY" b="1" dirty="0"/>
        </a:p>
      </dgm:t>
    </dgm:pt>
    <dgm:pt modelId="{F0055346-7955-4AA3-A698-E9A8CBB6FBE9}" type="parTrans" cxnId="{3840963F-42C6-4F72-841A-D6F8FBB67E15}">
      <dgm:prSet/>
      <dgm:spPr/>
      <dgm:t>
        <a:bodyPr/>
        <a:lstStyle/>
        <a:p>
          <a:endParaRPr lang="en-MY" b="1"/>
        </a:p>
      </dgm:t>
    </dgm:pt>
    <dgm:pt modelId="{42C5FAF3-DCA8-4034-B517-777E399F3FE4}" type="sibTrans" cxnId="{3840963F-42C6-4F72-841A-D6F8FBB67E15}">
      <dgm:prSet/>
      <dgm:spPr/>
      <dgm:t>
        <a:bodyPr/>
        <a:lstStyle/>
        <a:p>
          <a:endParaRPr lang="en-MY" b="1"/>
        </a:p>
      </dgm:t>
    </dgm:pt>
    <dgm:pt modelId="{D3571F9F-6E69-4F7B-A243-1FF3E36B4509}">
      <dgm:prSet phldrT="[Text]"/>
      <dgm:spPr/>
      <dgm:t>
        <a:bodyPr/>
        <a:lstStyle/>
        <a:p>
          <a:r>
            <a:rPr lang="en-MY" b="1" dirty="0" smtClean="0"/>
            <a:t>6</a:t>
          </a:r>
        </a:p>
        <a:p>
          <a:r>
            <a:rPr lang="en-MY" b="1" dirty="0" smtClean="0"/>
            <a:t>E-Business</a:t>
          </a:r>
          <a:endParaRPr lang="en-MY" b="1" dirty="0"/>
        </a:p>
      </dgm:t>
    </dgm:pt>
    <dgm:pt modelId="{8D5A4219-3E66-4473-8A71-7CE617CBC093}" type="parTrans" cxnId="{02BF7B7A-E9C2-4CDD-9EB6-C775C96779B7}">
      <dgm:prSet/>
      <dgm:spPr/>
      <dgm:t>
        <a:bodyPr/>
        <a:lstStyle/>
        <a:p>
          <a:endParaRPr lang="en-MY" b="1"/>
        </a:p>
      </dgm:t>
    </dgm:pt>
    <dgm:pt modelId="{0F1AA10F-4D4F-4DB4-AADB-C03CC9279CC0}" type="sibTrans" cxnId="{02BF7B7A-E9C2-4CDD-9EB6-C775C96779B7}">
      <dgm:prSet/>
      <dgm:spPr/>
      <dgm:t>
        <a:bodyPr/>
        <a:lstStyle/>
        <a:p>
          <a:endParaRPr lang="en-MY" b="1"/>
        </a:p>
      </dgm:t>
    </dgm:pt>
    <dgm:pt modelId="{128BF63E-27CE-4663-8F31-859257E6E391}">
      <dgm:prSet phldrT="[Text]"/>
      <dgm:spPr/>
      <dgm:t>
        <a:bodyPr/>
        <a:lstStyle/>
        <a:p>
          <a:r>
            <a:rPr lang="en-MY" b="1" dirty="0" smtClean="0"/>
            <a:t>7</a:t>
          </a:r>
        </a:p>
        <a:p>
          <a:r>
            <a:rPr lang="en-MY" b="1" dirty="0" err="1" smtClean="0"/>
            <a:t>Technoprenaur</a:t>
          </a:r>
          <a:r>
            <a:rPr lang="en-MY" b="1" dirty="0" smtClean="0"/>
            <a:t> Development</a:t>
          </a:r>
          <a:endParaRPr lang="en-MY" b="1" dirty="0"/>
        </a:p>
      </dgm:t>
    </dgm:pt>
    <dgm:pt modelId="{94CE7238-404C-4941-BF9C-5A409AAB06BE}" type="parTrans" cxnId="{B261CE24-DB5D-4601-BBB5-F71D85EEE8E3}">
      <dgm:prSet/>
      <dgm:spPr/>
      <dgm:t>
        <a:bodyPr/>
        <a:lstStyle/>
        <a:p>
          <a:endParaRPr lang="en-MY" b="1"/>
        </a:p>
      </dgm:t>
    </dgm:pt>
    <dgm:pt modelId="{D22FFE1D-E4A0-4352-9639-5F2DD44AE7C5}" type="sibTrans" cxnId="{B261CE24-DB5D-4601-BBB5-F71D85EEE8E3}">
      <dgm:prSet/>
      <dgm:spPr/>
      <dgm:t>
        <a:bodyPr/>
        <a:lstStyle/>
        <a:p>
          <a:endParaRPr lang="en-MY" b="1"/>
        </a:p>
      </dgm:t>
    </dgm:pt>
    <dgm:pt modelId="{9BAF019E-8A28-46E3-92E9-7DD062A9DE66}" type="pres">
      <dgm:prSet presAssocID="{0632C90B-968A-47AC-BD60-44CCA960661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MY"/>
        </a:p>
      </dgm:t>
    </dgm:pt>
    <dgm:pt modelId="{EFA0816F-0083-4AE4-8222-78FE2F264F01}" type="pres">
      <dgm:prSet presAssocID="{A0F00409-13FF-4818-9688-AC43FB5F5D86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9C9DB92F-E7C3-42E4-8CC7-64494D5262F4}" type="pres">
      <dgm:prSet presAssocID="{D2B9C538-EC0D-41F5-ADD5-0887060DFDCD}" presName="sibTrans" presStyleCnt="0"/>
      <dgm:spPr/>
      <dgm:t>
        <a:bodyPr/>
        <a:lstStyle/>
        <a:p>
          <a:endParaRPr lang="en-MY"/>
        </a:p>
      </dgm:t>
    </dgm:pt>
    <dgm:pt modelId="{05CECB52-BA21-4E46-AA91-65F05F328398}" type="pres">
      <dgm:prSet presAssocID="{A86E3623-98CF-43AA-BE06-4C3D88EDDFF0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741F9CD2-CB13-4611-91F4-A8A4F389144E}" type="pres">
      <dgm:prSet presAssocID="{73B5D417-23D6-480A-9F63-5A46EDF6CA77}" presName="sibTrans" presStyleCnt="0"/>
      <dgm:spPr/>
      <dgm:t>
        <a:bodyPr/>
        <a:lstStyle/>
        <a:p>
          <a:endParaRPr lang="en-MY"/>
        </a:p>
      </dgm:t>
    </dgm:pt>
    <dgm:pt modelId="{9A5F7DE5-266C-4690-8F77-1E5F529A2168}" type="pres">
      <dgm:prSet presAssocID="{D6E37933-E855-4B13-9811-9774391CCB92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B0229434-7533-4A15-8064-70291DAB4891}" type="pres">
      <dgm:prSet presAssocID="{5C877BE7-EB1C-40BD-8952-A9911A999002}" presName="sibTrans" presStyleCnt="0"/>
      <dgm:spPr/>
      <dgm:t>
        <a:bodyPr/>
        <a:lstStyle/>
        <a:p>
          <a:endParaRPr lang="en-MY"/>
        </a:p>
      </dgm:t>
    </dgm:pt>
    <dgm:pt modelId="{27136766-CD3D-4A09-AD03-0475FBC3A7C4}" type="pres">
      <dgm:prSet presAssocID="{E9A478BC-D017-46E3-A04F-A2BB7C622B8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83036CFF-20AA-4653-85ED-1916CFDA0253}" type="pres">
      <dgm:prSet presAssocID="{9823D4EE-CC4A-456D-9A44-545557AC9704}" presName="sibTrans" presStyleCnt="0"/>
      <dgm:spPr/>
      <dgm:t>
        <a:bodyPr/>
        <a:lstStyle/>
        <a:p>
          <a:endParaRPr lang="en-MY"/>
        </a:p>
      </dgm:t>
    </dgm:pt>
    <dgm:pt modelId="{C0CA6131-4466-483D-8E1D-977F4E60118B}" type="pres">
      <dgm:prSet presAssocID="{0F0E6746-E64D-4BD6-A4F6-8939BCA981D8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1BF2906F-C13C-4784-B20E-22AEF3934E03}" type="pres">
      <dgm:prSet presAssocID="{42C5FAF3-DCA8-4034-B517-777E399F3FE4}" presName="sibTrans" presStyleCnt="0"/>
      <dgm:spPr/>
      <dgm:t>
        <a:bodyPr/>
        <a:lstStyle/>
        <a:p>
          <a:endParaRPr lang="en-MY"/>
        </a:p>
      </dgm:t>
    </dgm:pt>
    <dgm:pt modelId="{BFAC6A7F-9196-461B-9B53-B3432F67BF68}" type="pres">
      <dgm:prSet presAssocID="{D3571F9F-6E69-4F7B-A243-1FF3E36B4509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822887FD-31F5-40BE-8D7F-71ECFAD8712B}" type="pres">
      <dgm:prSet presAssocID="{0F1AA10F-4D4F-4DB4-AADB-C03CC9279CC0}" presName="sibTrans" presStyleCnt="0"/>
      <dgm:spPr/>
      <dgm:t>
        <a:bodyPr/>
        <a:lstStyle/>
        <a:p>
          <a:endParaRPr lang="en-MY"/>
        </a:p>
      </dgm:t>
    </dgm:pt>
    <dgm:pt modelId="{93D86CFA-A590-47B3-9C58-7E327944D3A1}" type="pres">
      <dgm:prSet presAssocID="{128BF63E-27CE-4663-8F31-859257E6E391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</dgm:ptLst>
  <dgm:cxnLst>
    <dgm:cxn modelId="{3840963F-42C6-4F72-841A-D6F8FBB67E15}" srcId="{0632C90B-968A-47AC-BD60-44CCA960661E}" destId="{0F0E6746-E64D-4BD6-A4F6-8939BCA981D8}" srcOrd="4" destOrd="0" parTransId="{F0055346-7955-4AA3-A698-E9A8CBB6FBE9}" sibTransId="{42C5FAF3-DCA8-4034-B517-777E399F3FE4}"/>
    <dgm:cxn modelId="{FE60DCF0-2848-4CFC-8105-EF5280E9BC73}" type="presOf" srcId="{A86E3623-98CF-43AA-BE06-4C3D88EDDFF0}" destId="{05CECB52-BA21-4E46-AA91-65F05F328398}" srcOrd="0" destOrd="0" presId="urn:microsoft.com/office/officeart/2005/8/layout/default"/>
    <dgm:cxn modelId="{586180E8-1581-4FDE-8EC6-D8409A8BAA3E}" srcId="{0632C90B-968A-47AC-BD60-44CCA960661E}" destId="{A86E3623-98CF-43AA-BE06-4C3D88EDDFF0}" srcOrd="1" destOrd="0" parTransId="{F1E36255-150F-4622-86EE-745627B80060}" sibTransId="{73B5D417-23D6-480A-9F63-5A46EDF6CA77}"/>
    <dgm:cxn modelId="{B261CE24-DB5D-4601-BBB5-F71D85EEE8E3}" srcId="{0632C90B-968A-47AC-BD60-44CCA960661E}" destId="{128BF63E-27CE-4663-8F31-859257E6E391}" srcOrd="6" destOrd="0" parTransId="{94CE7238-404C-4941-BF9C-5A409AAB06BE}" sibTransId="{D22FFE1D-E4A0-4352-9639-5F2DD44AE7C5}"/>
    <dgm:cxn modelId="{3661C63C-BC8C-4116-B919-13D825C6588F}" srcId="{0632C90B-968A-47AC-BD60-44CCA960661E}" destId="{D6E37933-E855-4B13-9811-9774391CCB92}" srcOrd="2" destOrd="0" parTransId="{28665655-59E2-4D98-A866-995FE2FC8E98}" sibTransId="{5C877BE7-EB1C-40BD-8952-A9911A999002}"/>
    <dgm:cxn modelId="{C49EFFD3-77D9-4747-9EDD-0D6643A12934}" type="presOf" srcId="{D3571F9F-6E69-4F7B-A243-1FF3E36B4509}" destId="{BFAC6A7F-9196-461B-9B53-B3432F67BF68}" srcOrd="0" destOrd="0" presId="urn:microsoft.com/office/officeart/2005/8/layout/default"/>
    <dgm:cxn modelId="{F215DD76-121A-4348-BC04-E2BCFA9D78EC}" type="presOf" srcId="{E9A478BC-D017-46E3-A04F-A2BB7C622B85}" destId="{27136766-CD3D-4A09-AD03-0475FBC3A7C4}" srcOrd="0" destOrd="0" presId="urn:microsoft.com/office/officeart/2005/8/layout/default"/>
    <dgm:cxn modelId="{422A23BF-D3A6-4749-BD87-E47166648726}" srcId="{0632C90B-968A-47AC-BD60-44CCA960661E}" destId="{A0F00409-13FF-4818-9688-AC43FB5F5D86}" srcOrd="0" destOrd="0" parTransId="{DD34844F-A6D9-4E5F-BC26-1B98340E1A4F}" sibTransId="{D2B9C538-EC0D-41F5-ADD5-0887060DFDCD}"/>
    <dgm:cxn modelId="{33659138-A581-4F57-BD8B-934FE21F50BB}" type="presOf" srcId="{D6E37933-E855-4B13-9811-9774391CCB92}" destId="{9A5F7DE5-266C-4690-8F77-1E5F529A2168}" srcOrd="0" destOrd="0" presId="urn:microsoft.com/office/officeart/2005/8/layout/default"/>
    <dgm:cxn modelId="{49E27061-6375-4A0B-B615-F98BB66A374B}" type="presOf" srcId="{128BF63E-27CE-4663-8F31-859257E6E391}" destId="{93D86CFA-A590-47B3-9C58-7E327944D3A1}" srcOrd="0" destOrd="0" presId="urn:microsoft.com/office/officeart/2005/8/layout/default"/>
    <dgm:cxn modelId="{02BF7B7A-E9C2-4CDD-9EB6-C775C96779B7}" srcId="{0632C90B-968A-47AC-BD60-44CCA960661E}" destId="{D3571F9F-6E69-4F7B-A243-1FF3E36B4509}" srcOrd="5" destOrd="0" parTransId="{8D5A4219-3E66-4473-8A71-7CE617CBC093}" sibTransId="{0F1AA10F-4D4F-4DB4-AADB-C03CC9279CC0}"/>
    <dgm:cxn modelId="{3C2F7073-A54C-4413-BAE6-F42A5787ED9A}" type="presOf" srcId="{0F0E6746-E64D-4BD6-A4F6-8939BCA981D8}" destId="{C0CA6131-4466-483D-8E1D-977F4E60118B}" srcOrd="0" destOrd="0" presId="urn:microsoft.com/office/officeart/2005/8/layout/default"/>
    <dgm:cxn modelId="{8F9252C5-BCA7-4E68-A89D-47E7E7EE830D}" srcId="{0632C90B-968A-47AC-BD60-44CCA960661E}" destId="{E9A478BC-D017-46E3-A04F-A2BB7C622B85}" srcOrd="3" destOrd="0" parTransId="{A7222DD6-5559-4B41-A6EE-B368CD643D0D}" sibTransId="{9823D4EE-CC4A-456D-9A44-545557AC9704}"/>
    <dgm:cxn modelId="{158D477D-6F86-4F65-A46E-AB5B234711D2}" type="presOf" srcId="{A0F00409-13FF-4818-9688-AC43FB5F5D86}" destId="{EFA0816F-0083-4AE4-8222-78FE2F264F01}" srcOrd="0" destOrd="0" presId="urn:microsoft.com/office/officeart/2005/8/layout/default"/>
    <dgm:cxn modelId="{F40D789D-E4F1-413E-90DF-60B063A5E31F}" type="presOf" srcId="{0632C90B-968A-47AC-BD60-44CCA960661E}" destId="{9BAF019E-8A28-46E3-92E9-7DD062A9DE66}" srcOrd="0" destOrd="0" presId="urn:microsoft.com/office/officeart/2005/8/layout/default"/>
    <dgm:cxn modelId="{06B7885E-3EC1-4B5F-8A0E-943F21CB6223}" type="presParOf" srcId="{9BAF019E-8A28-46E3-92E9-7DD062A9DE66}" destId="{EFA0816F-0083-4AE4-8222-78FE2F264F01}" srcOrd="0" destOrd="0" presId="urn:microsoft.com/office/officeart/2005/8/layout/default"/>
    <dgm:cxn modelId="{6E58BDBD-3EBC-43ED-9D88-D891B5325270}" type="presParOf" srcId="{9BAF019E-8A28-46E3-92E9-7DD062A9DE66}" destId="{9C9DB92F-E7C3-42E4-8CC7-64494D5262F4}" srcOrd="1" destOrd="0" presId="urn:microsoft.com/office/officeart/2005/8/layout/default"/>
    <dgm:cxn modelId="{1D462ECC-8C5A-4D10-8D5A-B64E92868669}" type="presParOf" srcId="{9BAF019E-8A28-46E3-92E9-7DD062A9DE66}" destId="{05CECB52-BA21-4E46-AA91-65F05F328398}" srcOrd="2" destOrd="0" presId="urn:microsoft.com/office/officeart/2005/8/layout/default"/>
    <dgm:cxn modelId="{F9A61B7E-5FEC-4749-B985-CA7DB5F1979D}" type="presParOf" srcId="{9BAF019E-8A28-46E3-92E9-7DD062A9DE66}" destId="{741F9CD2-CB13-4611-91F4-A8A4F389144E}" srcOrd="3" destOrd="0" presId="urn:microsoft.com/office/officeart/2005/8/layout/default"/>
    <dgm:cxn modelId="{A8FFBCA9-8CB9-4DD6-8AF2-0BEEC8ACFEEF}" type="presParOf" srcId="{9BAF019E-8A28-46E3-92E9-7DD062A9DE66}" destId="{9A5F7DE5-266C-4690-8F77-1E5F529A2168}" srcOrd="4" destOrd="0" presId="urn:microsoft.com/office/officeart/2005/8/layout/default"/>
    <dgm:cxn modelId="{E261AE87-1FE7-4E01-8FEA-4DDC51B86034}" type="presParOf" srcId="{9BAF019E-8A28-46E3-92E9-7DD062A9DE66}" destId="{B0229434-7533-4A15-8064-70291DAB4891}" srcOrd="5" destOrd="0" presId="urn:microsoft.com/office/officeart/2005/8/layout/default"/>
    <dgm:cxn modelId="{DFE7EDBD-6547-41DE-99B2-9E92C8624325}" type="presParOf" srcId="{9BAF019E-8A28-46E3-92E9-7DD062A9DE66}" destId="{27136766-CD3D-4A09-AD03-0475FBC3A7C4}" srcOrd="6" destOrd="0" presId="urn:microsoft.com/office/officeart/2005/8/layout/default"/>
    <dgm:cxn modelId="{F51B14BD-6523-4A58-A51A-8035C6025C03}" type="presParOf" srcId="{9BAF019E-8A28-46E3-92E9-7DD062A9DE66}" destId="{83036CFF-20AA-4653-85ED-1916CFDA0253}" srcOrd="7" destOrd="0" presId="urn:microsoft.com/office/officeart/2005/8/layout/default"/>
    <dgm:cxn modelId="{E48A8736-5F30-432D-B0D9-E7F62AA0EE18}" type="presParOf" srcId="{9BAF019E-8A28-46E3-92E9-7DD062A9DE66}" destId="{C0CA6131-4466-483D-8E1D-977F4E60118B}" srcOrd="8" destOrd="0" presId="urn:microsoft.com/office/officeart/2005/8/layout/default"/>
    <dgm:cxn modelId="{1365E0B8-2B04-4442-AC14-28D4FE131916}" type="presParOf" srcId="{9BAF019E-8A28-46E3-92E9-7DD062A9DE66}" destId="{1BF2906F-C13C-4784-B20E-22AEF3934E03}" srcOrd="9" destOrd="0" presId="urn:microsoft.com/office/officeart/2005/8/layout/default"/>
    <dgm:cxn modelId="{4C5FF48B-6966-4DFA-A791-819C5AD5DD2D}" type="presParOf" srcId="{9BAF019E-8A28-46E3-92E9-7DD062A9DE66}" destId="{BFAC6A7F-9196-461B-9B53-B3432F67BF68}" srcOrd="10" destOrd="0" presId="urn:microsoft.com/office/officeart/2005/8/layout/default"/>
    <dgm:cxn modelId="{0DCC570C-FECB-476E-99D7-B62F7046FEC3}" type="presParOf" srcId="{9BAF019E-8A28-46E3-92E9-7DD062A9DE66}" destId="{822887FD-31F5-40BE-8D7F-71ECFAD8712B}" srcOrd="11" destOrd="0" presId="urn:microsoft.com/office/officeart/2005/8/layout/default"/>
    <dgm:cxn modelId="{8193E225-AC37-4D92-B20D-2298ABF0BF44}" type="presParOf" srcId="{9BAF019E-8A28-46E3-92E9-7DD062A9DE66}" destId="{93D86CFA-A590-47B3-9C58-7E327944D3A1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32C90B-968A-47AC-BD60-44CCA960661E}" type="doc">
      <dgm:prSet loTypeId="urn:microsoft.com/office/officeart/2005/8/layout/default" loCatId="list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MY"/>
        </a:p>
      </dgm:t>
    </dgm:pt>
    <dgm:pt modelId="{A0F00409-13FF-4818-9688-AC43FB5F5D86}">
      <dgm:prSet phldrT="[Text]"/>
      <dgm:spPr/>
      <dgm:t>
        <a:bodyPr/>
        <a:lstStyle/>
        <a:p>
          <a:r>
            <a:rPr lang="en-US" b="1" dirty="0" smtClean="0"/>
            <a:t>1</a:t>
          </a:r>
        </a:p>
        <a:p>
          <a:r>
            <a:rPr lang="en-US" dirty="0" smtClean="0"/>
            <a:t>E-Services</a:t>
          </a:r>
          <a:endParaRPr lang="en-MY" b="1" dirty="0"/>
        </a:p>
      </dgm:t>
    </dgm:pt>
    <dgm:pt modelId="{DD34844F-A6D9-4E5F-BC26-1B98340E1A4F}" type="parTrans" cxnId="{422A23BF-D3A6-4749-BD87-E47166648726}">
      <dgm:prSet/>
      <dgm:spPr/>
      <dgm:t>
        <a:bodyPr/>
        <a:lstStyle/>
        <a:p>
          <a:endParaRPr lang="en-MY" b="1"/>
        </a:p>
      </dgm:t>
    </dgm:pt>
    <dgm:pt modelId="{D2B9C538-EC0D-41F5-ADD5-0887060DFDCD}" type="sibTrans" cxnId="{422A23BF-D3A6-4749-BD87-E47166648726}">
      <dgm:prSet/>
      <dgm:spPr/>
      <dgm:t>
        <a:bodyPr/>
        <a:lstStyle/>
        <a:p>
          <a:endParaRPr lang="en-MY" b="1"/>
        </a:p>
      </dgm:t>
    </dgm:pt>
    <dgm:pt modelId="{A86E3623-98CF-43AA-BE06-4C3D88EDDFF0}">
      <dgm:prSet phldrT="[Text]"/>
      <dgm:spPr/>
      <dgm:t>
        <a:bodyPr/>
        <a:lstStyle/>
        <a:p>
          <a:r>
            <a:rPr lang="en-US" b="1" dirty="0" smtClean="0"/>
            <a:t>2</a:t>
          </a:r>
        </a:p>
        <a:p>
          <a:r>
            <a:rPr lang="en-US" dirty="0" smtClean="0"/>
            <a:t>E-Procurement</a:t>
          </a:r>
          <a:endParaRPr lang="en-MY" b="1" dirty="0"/>
        </a:p>
      </dgm:t>
    </dgm:pt>
    <dgm:pt modelId="{F1E36255-150F-4622-86EE-745627B80060}" type="parTrans" cxnId="{586180E8-1581-4FDE-8EC6-D8409A8BAA3E}">
      <dgm:prSet/>
      <dgm:spPr/>
      <dgm:t>
        <a:bodyPr/>
        <a:lstStyle/>
        <a:p>
          <a:endParaRPr lang="en-MY" b="1"/>
        </a:p>
      </dgm:t>
    </dgm:pt>
    <dgm:pt modelId="{73B5D417-23D6-480A-9F63-5A46EDF6CA77}" type="sibTrans" cxnId="{586180E8-1581-4FDE-8EC6-D8409A8BAA3E}">
      <dgm:prSet/>
      <dgm:spPr/>
      <dgm:t>
        <a:bodyPr/>
        <a:lstStyle/>
        <a:p>
          <a:endParaRPr lang="en-MY" b="1"/>
        </a:p>
      </dgm:t>
    </dgm:pt>
    <dgm:pt modelId="{D6E37933-E855-4B13-9811-9774391CCB92}">
      <dgm:prSet phldrT="[Text]"/>
      <dgm:spPr/>
      <dgm:t>
        <a:bodyPr/>
        <a:lstStyle/>
        <a:p>
          <a:r>
            <a:rPr lang="en-MY" b="1" dirty="0" smtClean="0"/>
            <a:t>3</a:t>
          </a:r>
        </a:p>
        <a:p>
          <a:r>
            <a:rPr lang="en-US" dirty="0" smtClean="0"/>
            <a:t>GOE</a:t>
          </a:r>
          <a:endParaRPr lang="en-MY" b="1" dirty="0"/>
        </a:p>
      </dgm:t>
    </dgm:pt>
    <dgm:pt modelId="{28665655-59E2-4D98-A866-995FE2FC8E98}" type="parTrans" cxnId="{3661C63C-BC8C-4116-B919-13D825C6588F}">
      <dgm:prSet/>
      <dgm:spPr/>
      <dgm:t>
        <a:bodyPr/>
        <a:lstStyle/>
        <a:p>
          <a:endParaRPr lang="en-MY" b="1"/>
        </a:p>
      </dgm:t>
    </dgm:pt>
    <dgm:pt modelId="{5C877BE7-EB1C-40BD-8952-A9911A999002}" type="sibTrans" cxnId="{3661C63C-BC8C-4116-B919-13D825C6588F}">
      <dgm:prSet/>
      <dgm:spPr/>
      <dgm:t>
        <a:bodyPr/>
        <a:lstStyle/>
        <a:p>
          <a:endParaRPr lang="en-MY" b="1"/>
        </a:p>
      </dgm:t>
    </dgm:pt>
    <dgm:pt modelId="{E9A478BC-D017-46E3-A04F-A2BB7C622B85}">
      <dgm:prSet phldrT="[Text]"/>
      <dgm:spPr/>
      <dgm:t>
        <a:bodyPr/>
        <a:lstStyle/>
        <a:p>
          <a:r>
            <a:rPr lang="en-MY" b="1" dirty="0" smtClean="0"/>
            <a:t>4</a:t>
          </a:r>
        </a:p>
        <a:p>
          <a:r>
            <a:rPr lang="en-US" dirty="0" smtClean="0"/>
            <a:t>HRMIS</a:t>
          </a:r>
          <a:endParaRPr lang="en-MY" b="1" dirty="0"/>
        </a:p>
      </dgm:t>
    </dgm:pt>
    <dgm:pt modelId="{A7222DD6-5559-4B41-A6EE-B368CD643D0D}" type="parTrans" cxnId="{8F9252C5-BCA7-4E68-A89D-47E7E7EE830D}">
      <dgm:prSet/>
      <dgm:spPr/>
      <dgm:t>
        <a:bodyPr/>
        <a:lstStyle/>
        <a:p>
          <a:endParaRPr lang="en-MY" b="1"/>
        </a:p>
      </dgm:t>
    </dgm:pt>
    <dgm:pt modelId="{9823D4EE-CC4A-456D-9A44-545557AC9704}" type="sibTrans" cxnId="{8F9252C5-BCA7-4E68-A89D-47E7E7EE830D}">
      <dgm:prSet/>
      <dgm:spPr/>
      <dgm:t>
        <a:bodyPr/>
        <a:lstStyle/>
        <a:p>
          <a:endParaRPr lang="en-MY" b="1"/>
        </a:p>
      </dgm:t>
    </dgm:pt>
    <dgm:pt modelId="{0F0E6746-E64D-4BD6-A4F6-8939BCA981D8}">
      <dgm:prSet phldrT="[Text]"/>
      <dgm:spPr/>
      <dgm:t>
        <a:bodyPr/>
        <a:lstStyle/>
        <a:p>
          <a:r>
            <a:rPr lang="en-MY" b="1" dirty="0" smtClean="0"/>
            <a:t>5</a:t>
          </a:r>
        </a:p>
        <a:p>
          <a:r>
            <a:rPr lang="en-US" dirty="0" smtClean="0"/>
            <a:t>PMS</a:t>
          </a:r>
          <a:endParaRPr lang="en-MY" b="1" dirty="0"/>
        </a:p>
      </dgm:t>
    </dgm:pt>
    <dgm:pt modelId="{F0055346-7955-4AA3-A698-E9A8CBB6FBE9}" type="parTrans" cxnId="{3840963F-42C6-4F72-841A-D6F8FBB67E15}">
      <dgm:prSet/>
      <dgm:spPr/>
      <dgm:t>
        <a:bodyPr/>
        <a:lstStyle/>
        <a:p>
          <a:endParaRPr lang="en-MY" b="1"/>
        </a:p>
      </dgm:t>
    </dgm:pt>
    <dgm:pt modelId="{42C5FAF3-DCA8-4034-B517-777E399F3FE4}" type="sibTrans" cxnId="{3840963F-42C6-4F72-841A-D6F8FBB67E15}">
      <dgm:prSet/>
      <dgm:spPr/>
      <dgm:t>
        <a:bodyPr/>
        <a:lstStyle/>
        <a:p>
          <a:endParaRPr lang="en-MY" b="1"/>
        </a:p>
      </dgm:t>
    </dgm:pt>
    <dgm:pt modelId="{D3571F9F-6E69-4F7B-A243-1FF3E36B4509}">
      <dgm:prSet phldrT="[Text]"/>
      <dgm:spPr/>
      <dgm:t>
        <a:bodyPr/>
        <a:lstStyle/>
        <a:p>
          <a:r>
            <a:rPr lang="en-MY" b="1" dirty="0" smtClean="0"/>
            <a:t>6</a:t>
          </a:r>
        </a:p>
        <a:p>
          <a:r>
            <a:rPr lang="en-US" dirty="0" smtClean="0"/>
            <a:t>ELX</a:t>
          </a:r>
          <a:endParaRPr lang="en-MY" b="1" dirty="0"/>
        </a:p>
      </dgm:t>
    </dgm:pt>
    <dgm:pt modelId="{8D5A4219-3E66-4473-8A71-7CE617CBC093}" type="parTrans" cxnId="{02BF7B7A-E9C2-4CDD-9EB6-C775C96779B7}">
      <dgm:prSet/>
      <dgm:spPr/>
      <dgm:t>
        <a:bodyPr/>
        <a:lstStyle/>
        <a:p>
          <a:endParaRPr lang="en-MY" b="1"/>
        </a:p>
      </dgm:t>
    </dgm:pt>
    <dgm:pt modelId="{0F1AA10F-4D4F-4DB4-AADB-C03CC9279CC0}" type="sibTrans" cxnId="{02BF7B7A-E9C2-4CDD-9EB6-C775C96779B7}">
      <dgm:prSet/>
      <dgm:spPr/>
      <dgm:t>
        <a:bodyPr/>
        <a:lstStyle/>
        <a:p>
          <a:endParaRPr lang="en-MY" b="1"/>
        </a:p>
      </dgm:t>
    </dgm:pt>
    <dgm:pt modelId="{128BF63E-27CE-4663-8F31-859257E6E391}">
      <dgm:prSet phldrT="[Text]"/>
      <dgm:spPr/>
      <dgm:t>
        <a:bodyPr/>
        <a:lstStyle/>
        <a:p>
          <a:r>
            <a:rPr lang="en-MY" b="1" dirty="0" smtClean="0"/>
            <a:t>7</a:t>
          </a:r>
        </a:p>
        <a:p>
          <a:r>
            <a:rPr lang="en-US" dirty="0" smtClean="0"/>
            <a:t>E-</a:t>
          </a:r>
          <a:r>
            <a:rPr lang="en-US" dirty="0" err="1" smtClean="0"/>
            <a:t>Syariah</a:t>
          </a:r>
          <a:endParaRPr lang="en-MY" b="1" dirty="0"/>
        </a:p>
      </dgm:t>
    </dgm:pt>
    <dgm:pt modelId="{94CE7238-404C-4941-BF9C-5A409AAB06BE}" type="parTrans" cxnId="{B261CE24-DB5D-4601-BBB5-F71D85EEE8E3}">
      <dgm:prSet/>
      <dgm:spPr/>
      <dgm:t>
        <a:bodyPr/>
        <a:lstStyle/>
        <a:p>
          <a:endParaRPr lang="en-MY" b="1"/>
        </a:p>
      </dgm:t>
    </dgm:pt>
    <dgm:pt modelId="{D22FFE1D-E4A0-4352-9639-5F2DD44AE7C5}" type="sibTrans" cxnId="{B261CE24-DB5D-4601-BBB5-F71D85EEE8E3}">
      <dgm:prSet/>
      <dgm:spPr/>
      <dgm:t>
        <a:bodyPr/>
        <a:lstStyle/>
        <a:p>
          <a:endParaRPr lang="en-MY" b="1"/>
        </a:p>
      </dgm:t>
    </dgm:pt>
    <dgm:pt modelId="{9BAF019E-8A28-46E3-92E9-7DD062A9DE66}" type="pres">
      <dgm:prSet presAssocID="{0632C90B-968A-47AC-BD60-44CCA960661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MY"/>
        </a:p>
      </dgm:t>
    </dgm:pt>
    <dgm:pt modelId="{EFA0816F-0083-4AE4-8222-78FE2F264F01}" type="pres">
      <dgm:prSet presAssocID="{A0F00409-13FF-4818-9688-AC43FB5F5D86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9C9DB92F-E7C3-42E4-8CC7-64494D5262F4}" type="pres">
      <dgm:prSet presAssocID="{D2B9C538-EC0D-41F5-ADD5-0887060DFDCD}" presName="sibTrans" presStyleCnt="0"/>
      <dgm:spPr/>
      <dgm:t>
        <a:bodyPr/>
        <a:lstStyle/>
        <a:p>
          <a:endParaRPr lang="en-MY"/>
        </a:p>
      </dgm:t>
    </dgm:pt>
    <dgm:pt modelId="{05CECB52-BA21-4E46-AA91-65F05F328398}" type="pres">
      <dgm:prSet presAssocID="{A86E3623-98CF-43AA-BE06-4C3D88EDDFF0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741F9CD2-CB13-4611-91F4-A8A4F389144E}" type="pres">
      <dgm:prSet presAssocID="{73B5D417-23D6-480A-9F63-5A46EDF6CA77}" presName="sibTrans" presStyleCnt="0"/>
      <dgm:spPr/>
      <dgm:t>
        <a:bodyPr/>
        <a:lstStyle/>
        <a:p>
          <a:endParaRPr lang="en-MY"/>
        </a:p>
      </dgm:t>
    </dgm:pt>
    <dgm:pt modelId="{9A5F7DE5-266C-4690-8F77-1E5F529A2168}" type="pres">
      <dgm:prSet presAssocID="{D6E37933-E855-4B13-9811-9774391CCB92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B0229434-7533-4A15-8064-70291DAB4891}" type="pres">
      <dgm:prSet presAssocID="{5C877BE7-EB1C-40BD-8952-A9911A999002}" presName="sibTrans" presStyleCnt="0"/>
      <dgm:spPr/>
      <dgm:t>
        <a:bodyPr/>
        <a:lstStyle/>
        <a:p>
          <a:endParaRPr lang="en-MY"/>
        </a:p>
      </dgm:t>
    </dgm:pt>
    <dgm:pt modelId="{27136766-CD3D-4A09-AD03-0475FBC3A7C4}" type="pres">
      <dgm:prSet presAssocID="{E9A478BC-D017-46E3-A04F-A2BB7C622B8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83036CFF-20AA-4653-85ED-1916CFDA0253}" type="pres">
      <dgm:prSet presAssocID="{9823D4EE-CC4A-456D-9A44-545557AC9704}" presName="sibTrans" presStyleCnt="0"/>
      <dgm:spPr/>
      <dgm:t>
        <a:bodyPr/>
        <a:lstStyle/>
        <a:p>
          <a:endParaRPr lang="en-MY"/>
        </a:p>
      </dgm:t>
    </dgm:pt>
    <dgm:pt modelId="{C0CA6131-4466-483D-8E1D-977F4E60118B}" type="pres">
      <dgm:prSet presAssocID="{0F0E6746-E64D-4BD6-A4F6-8939BCA981D8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1BF2906F-C13C-4784-B20E-22AEF3934E03}" type="pres">
      <dgm:prSet presAssocID="{42C5FAF3-DCA8-4034-B517-777E399F3FE4}" presName="sibTrans" presStyleCnt="0"/>
      <dgm:spPr/>
      <dgm:t>
        <a:bodyPr/>
        <a:lstStyle/>
        <a:p>
          <a:endParaRPr lang="en-MY"/>
        </a:p>
      </dgm:t>
    </dgm:pt>
    <dgm:pt modelId="{BFAC6A7F-9196-461B-9B53-B3432F67BF68}" type="pres">
      <dgm:prSet presAssocID="{D3571F9F-6E69-4F7B-A243-1FF3E36B4509}" presName="node" presStyleLbl="node1" presStyleIdx="5" presStyleCnt="7" custLinFactNeighborX="-589" custLinFactNeighborY="-987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822887FD-31F5-40BE-8D7F-71ECFAD8712B}" type="pres">
      <dgm:prSet presAssocID="{0F1AA10F-4D4F-4DB4-AADB-C03CC9279CC0}" presName="sibTrans" presStyleCnt="0"/>
      <dgm:spPr/>
      <dgm:t>
        <a:bodyPr/>
        <a:lstStyle/>
        <a:p>
          <a:endParaRPr lang="en-MY"/>
        </a:p>
      </dgm:t>
    </dgm:pt>
    <dgm:pt modelId="{93D86CFA-A590-47B3-9C58-7E327944D3A1}" type="pres">
      <dgm:prSet presAssocID="{128BF63E-27CE-4663-8F31-859257E6E391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</dgm:ptLst>
  <dgm:cxnLst>
    <dgm:cxn modelId="{68D5406D-7C18-4C13-A02D-CDBFE4F79C6F}" type="presOf" srcId="{A0F00409-13FF-4818-9688-AC43FB5F5D86}" destId="{EFA0816F-0083-4AE4-8222-78FE2F264F01}" srcOrd="0" destOrd="0" presId="urn:microsoft.com/office/officeart/2005/8/layout/default"/>
    <dgm:cxn modelId="{3840963F-42C6-4F72-841A-D6F8FBB67E15}" srcId="{0632C90B-968A-47AC-BD60-44CCA960661E}" destId="{0F0E6746-E64D-4BD6-A4F6-8939BCA981D8}" srcOrd="4" destOrd="0" parTransId="{F0055346-7955-4AA3-A698-E9A8CBB6FBE9}" sibTransId="{42C5FAF3-DCA8-4034-B517-777E399F3FE4}"/>
    <dgm:cxn modelId="{8B0B0C95-CFAC-43B6-9D16-72F2A406D8F5}" type="presOf" srcId="{128BF63E-27CE-4663-8F31-859257E6E391}" destId="{93D86CFA-A590-47B3-9C58-7E327944D3A1}" srcOrd="0" destOrd="0" presId="urn:microsoft.com/office/officeart/2005/8/layout/default"/>
    <dgm:cxn modelId="{66EE9071-6E0A-41E9-8EC7-21447CBA9177}" type="presOf" srcId="{0632C90B-968A-47AC-BD60-44CCA960661E}" destId="{9BAF019E-8A28-46E3-92E9-7DD062A9DE66}" srcOrd="0" destOrd="0" presId="urn:microsoft.com/office/officeart/2005/8/layout/default"/>
    <dgm:cxn modelId="{586180E8-1581-4FDE-8EC6-D8409A8BAA3E}" srcId="{0632C90B-968A-47AC-BD60-44CCA960661E}" destId="{A86E3623-98CF-43AA-BE06-4C3D88EDDFF0}" srcOrd="1" destOrd="0" parTransId="{F1E36255-150F-4622-86EE-745627B80060}" sibTransId="{73B5D417-23D6-480A-9F63-5A46EDF6CA77}"/>
    <dgm:cxn modelId="{B261CE24-DB5D-4601-BBB5-F71D85EEE8E3}" srcId="{0632C90B-968A-47AC-BD60-44CCA960661E}" destId="{128BF63E-27CE-4663-8F31-859257E6E391}" srcOrd="6" destOrd="0" parTransId="{94CE7238-404C-4941-BF9C-5A409AAB06BE}" sibTransId="{D22FFE1D-E4A0-4352-9639-5F2DD44AE7C5}"/>
    <dgm:cxn modelId="{3661C63C-BC8C-4116-B919-13D825C6588F}" srcId="{0632C90B-968A-47AC-BD60-44CCA960661E}" destId="{D6E37933-E855-4B13-9811-9774391CCB92}" srcOrd="2" destOrd="0" parTransId="{28665655-59E2-4D98-A866-995FE2FC8E98}" sibTransId="{5C877BE7-EB1C-40BD-8952-A9911A999002}"/>
    <dgm:cxn modelId="{3079CB63-6E6C-4106-9E87-BCC48D0E7556}" type="presOf" srcId="{A86E3623-98CF-43AA-BE06-4C3D88EDDFF0}" destId="{05CECB52-BA21-4E46-AA91-65F05F328398}" srcOrd="0" destOrd="0" presId="urn:microsoft.com/office/officeart/2005/8/layout/default"/>
    <dgm:cxn modelId="{F9D2DA08-A678-49A9-A90E-F99291D62663}" type="presOf" srcId="{0F0E6746-E64D-4BD6-A4F6-8939BCA981D8}" destId="{C0CA6131-4466-483D-8E1D-977F4E60118B}" srcOrd="0" destOrd="0" presId="urn:microsoft.com/office/officeart/2005/8/layout/default"/>
    <dgm:cxn modelId="{422A23BF-D3A6-4749-BD87-E47166648726}" srcId="{0632C90B-968A-47AC-BD60-44CCA960661E}" destId="{A0F00409-13FF-4818-9688-AC43FB5F5D86}" srcOrd="0" destOrd="0" parTransId="{DD34844F-A6D9-4E5F-BC26-1B98340E1A4F}" sibTransId="{D2B9C538-EC0D-41F5-ADD5-0887060DFDCD}"/>
    <dgm:cxn modelId="{02BF7B7A-E9C2-4CDD-9EB6-C775C96779B7}" srcId="{0632C90B-968A-47AC-BD60-44CCA960661E}" destId="{D3571F9F-6E69-4F7B-A243-1FF3E36B4509}" srcOrd="5" destOrd="0" parTransId="{8D5A4219-3E66-4473-8A71-7CE617CBC093}" sibTransId="{0F1AA10F-4D4F-4DB4-AADB-C03CC9279CC0}"/>
    <dgm:cxn modelId="{254A93BF-A7CD-492A-860E-855305C14F96}" type="presOf" srcId="{E9A478BC-D017-46E3-A04F-A2BB7C622B85}" destId="{27136766-CD3D-4A09-AD03-0475FBC3A7C4}" srcOrd="0" destOrd="0" presId="urn:microsoft.com/office/officeart/2005/8/layout/default"/>
    <dgm:cxn modelId="{132D16B0-FDB7-4C30-8D3F-C3A48075574D}" type="presOf" srcId="{D6E37933-E855-4B13-9811-9774391CCB92}" destId="{9A5F7DE5-266C-4690-8F77-1E5F529A2168}" srcOrd="0" destOrd="0" presId="urn:microsoft.com/office/officeart/2005/8/layout/default"/>
    <dgm:cxn modelId="{8F9252C5-BCA7-4E68-A89D-47E7E7EE830D}" srcId="{0632C90B-968A-47AC-BD60-44CCA960661E}" destId="{E9A478BC-D017-46E3-A04F-A2BB7C622B85}" srcOrd="3" destOrd="0" parTransId="{A7222DD6-5559-4B41-A6EE-B368CD643D0D}" sibTransId="{9823D4EE-CC4A-456D-9A44-545557AC9704}"/>
    <dgm:cxn modelId="{D5389232-D57F-4217-803A-D332CE057965}" type="presOf" srcId="{D3571F9F-6E69-4F7B-A243-1FF3E36B4509}" destId="{BFAC6A7F-9196-461B-9B53-B3432F67BF68}" srcOrd="0" destOrd="0" presId="urn:microsoft.com/office/officeart/2005/8/layout/default"/>
    <dgm:cxn modelId="{2AA21395-B0B1-4952-A8DA-9A7FD9C2396E}" type="presParOf" srcId="{9BAF019E-8A28-46E3-92E9-7DD062A9DE66}" destId="{EFA0816F-0083-4AE4-8222-78FE2F264F01}" srcOrd="0" destOrd="0" presId="urn:microsoft.com/office/officeart/2005/8/layout/default"/>
    <dgm:cxn modelId="{9A8C9EAA-E3B3-42F2-ACA8-13031E983301}" type="presParOf" srcId="{9BAF019E-8A28-46E3-92E9-7DD062A9DE66}" destId="{9C9DB92F-E7C3-42E4-8CC7-64494D5262F4}" srcOrd="1" destOrd="0" presId="urn:microsoft.com/office/officeart/2005/8/layout/default"/>
    <dgm:cxn modelId="{748B432F-71FE-4148-9BF2-F93FD5DEFE5D}" type="presParOf" srcId="{9BAF019E-8A28-46E3-92E9-7DD062A9DE66}" destId="{05CECB52-BA21-4E46-AA91-65F05F328398}" srcOrd="2" destOrd="0" presId="urn:microsoft.com/office/officeart/2005/8/layout/default"/>
    <dgm:cxn modelId="{03AB7791-D56A-45E7-8166-7E2B6EEB0D06}" type="presParOf" srcId="{9BAF019E-8A28-46E3-92E9-7DD062A9DE66}" destId="{741F9CD2-CB13-4611-91F4-A8A4F389144E}" srcOrd="3" destOrd="0" presId="urn:microsoft.com/office/officeart/2005/8/layout/default"/>
    <dgm:cxn modelId="{0D018BEF-9EDB-47AA-ADF6-DD57160B0C9D}" type="presParOf" srcId="{9BAF019E-8A28-46E3-92E9-7DD062A9DE66}" destId="{9A5F7DE5-266C-4690-8F77-1E5F529A2168}" srcOrd="4" destOrd="0" presId="urn:microsoft.com/office/officeart/2005/8/layout/default"/>
    <dgm:cxn modelId="{A9730D69-B1D6-4192-A7D5-29C8BC8A09C2}" type="presParOf" srcId="{9BAF019E-8A28-46E3-92E9-7DD062A9DE66}" destId="{B0229434-7533-4A15-8064-70291DAB4891}" srcOrd="5" destOrd="0" presId="urn:microsoft.com/office/officeart/2005/8/layout/default"/>
    <dgm:cxn modelId="{B0918EE4-648C-463E-AFE5-292CFDAF388D}" type="presParOf" srcId="{9BAF019E-8A28-46E3-92E9-7DD062A9DE66}" destId="{27136766-CD3D-4A09-AD03-0475FBC3A7C4}" srcOrd="6" destOrd="0" presId="urn:microsoft.com/office/officeart/2005/8/layout/default"/>
    <dgm:cxn modelId="{A7C71588-2A79-4F2A-B573-593D40A1FDE6}" type="presParOf" srcId="{9BAF019E-8A28-46E3-92E9-7DD062A9DE66}" destId="{83036CFF-20AA-4653-85ED-1916CFDA0253}" srcOrd="7" destOrd="0" presId="urn:microsoft.com/office/officeart/2005/8/layout/default"/>
    <dgm:cxn modelId="{134500C3-D892-4835-A627-27058FDC21F0}" type="presParOf" srcId="{9BAF019E-8A28-46E3-92E9-7DD062A9DE66}" destId="{C0CA6131-4466-483D-8E1D-977F4E60118B}" srcOrd="8" destOrd="0" presId="urn:microsoft.com/office/officeart/2005/8/layout/default"/>
    <dgm:cxn modelId="{75FBFB52-940B-47D4-8F31-AE9111121424}" type="presParOf" srcId="{9BAF019E-8A28-46E3-92E9-7DD062A9DE66}" destId="{1BF2906F-C13C-4784-B20E-22AEF3934E03}" srcOrd="9" destOrd="0" presId="urn:microsoft.com/office/officeart/2005/8/layout/default"/>
    <dgm:cxn modelId="{912057EF-A17A-4640-AFA8-2C916B9DB3BE}" type="presParOf" srcId="{9BAF019E-8A28-46E3-92E9-7DD062A9DE66}" destId="{BFAC6A7F-9196-461B-9B53-B3432F67BF68}" srcOrd="10" destOrd="0" presId="urn:microsoft.com/office/officeart/2005/8/layout/default"/>
    <dgm:cxn modelId="{E715F3A0-05D8-4AF4-B8DD-EEEFF056AD91}" type="presParOf" srcId="{9BAF019E-8A28-46E3-92E9-7DD062A9DE66}" destId="{822887FD-31F5-40BE-8D7F-71ECFAD8712B}" srcOrd="11" destOrd="0" presId="urn:microsoft.com/office/officeart/2005/8/layout/default"/>
    <dgm:cxn modelId="{F0B20AC6-1C61-4FBE-A8B5-83CE99E60350}" type="presParOf" srcId="{9BAF019E-8A28-46E3-92E9-7DD062A9DE66}" destId="{93D86CFA-A590-47B3-9C58-7E327944D3A1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D9618A-FB3E-41CC-BC02-949735FE96EF}" type="datetimeFigureOut">
              <a:rPr lang="en-MY" smtClean="0"/>
              <a:pPr/>
              <a:t>6/12/2016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9BE86E-AC49-424F-AE9C-065ADE5759E0}" type="slidenum">
              <a:rPr lang="en-MY" smtClean="0"/>
              <a:pPr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70705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 smtClean="0"/>
              <a:t>1. </a:t>
            </a:r>
            <a:r>
              <a:rPr lang="en-MY" dirty="0" err="1" smtClean="0"/>
              <a:t>Kerajaan</a:t>
            </a:r>
            <a:r>
              <a:rPr lang="en-MY" baseline="0" dirty="0" smtClean="0"/>
              <a:t> </a:t>
            </a:r>
            <a:r>
              <a:rPr lang="en-MY" baseline="0" dirty="0" err="1" smtClean="0"/>
              <a:t>Elektronik</a:t>
            </a:r>
            <a:endParaRPr lang="en-MY" baseline="0" dirty="0" smtClean="0"/>
          </a:p>
          <a:p>
            <a:r>
              <a:rPr lang="en-MY" baseline="0" dirty="0" smtClean="0"/>
              <a:t>2. Multipurpose Smart Card</a:t>
            </a:r>
          </a:p>
          <a:p>
            <a:r>
              <a:rPr lang="en-MY" baseline="0" dirty="0" smtClean="0"/>
              <a:t>3. Smart School</a:t>
            </a:r>
          </a:p>
          <a:p>
            <a:r>
              <a:rPr lang="en-MY" baseline="0" dirty="0" smtClean="0"/>
              <a:t>4. Tele health</a:t>
            </a:r>
          </a:p>
          <a:p>
            <a:r>
              <a:rPr lang="en-MY" baseline="0" dirty="0" smtClean="0"/>
              <a:t>5. R&amp;D Cluster</a:t>
            </a:r>
          </a:p>
          <a:p>
            <a:r>
              <a:rPr lang="en-MY" baseline="0" dirty="0" smtClean="0"/>
              <a:t>6. E-Business</a:t>
            </a:r>
          </a:p>
          <a:p>
            <a:r>
              <a:rPr lang="en-MY" baseline="0" dirty="0" smtClean="0"/>
              <a:t>7. </a:t>
            </a:r>
            <a:r>
              <a:rPr lang="en-MY" baseline="0" dirty="0" err="1" smtClean="0"/>
              <a:t>Technoprenaur</a:t>
            </a:r>
            <a:endParaRPr lang="en-MY" baseline="0" dirty="0" smtClean="0"/>
          </a:p>
          <a:p>
            <a:endParaRPr lang="en-MY" baseline="0" dirty="0" smtClean="0"/>
          </a:p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3EED0-C97B-4480-9141-F243AF3A8FF6}" type="slidenum">
              <a:rPr lang="en-MY" smtClean="0"/>
              <a:t>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52193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MY" dirty="0" smtClean="0"/>
              <a:t>E-Services</a:t>
            </a:r>
          </a:p>
          <a:p>
            <a:pPr marL="228600" indent="-228600">
              <a:buAutoNum type="arabicPeriod"/>
            </a:pPr>
            <a:r>
              <a:rPr lang="en-MY" dirty="0" smtClean="0"/>
              <a:t>E-Procurement</a:t>
            </a:r>
          </a:p>
          <a:p>
            <a:pPr marL="228600" indent="-228600">
              <a:buAutoNum type="arabicPeriod"/>
            </a:pPr>
            <a:r>
              <a:rPr lang="en-MY" dirty="0" smtClean="0"/>
              <a:t>GOE</a:t>
            </a:r>
          </a:p>
          <a:p>
            <a:pPr marL="228600" indent="-228600">
              <a:buAutoNum type="arabicPeriod"/>
            </a:pPr>
            <a:r>
              <a:rPr lang="en-MY" dirty="0" smtClean="0"/>
              <a:t>HRMIS</a:t>
            </a:r>
          </a:p>
          <a:p>
            <a:pPr marL="228600" indent="-228600">
              <a:buAutoNum type="arabicPeriod"/>
            </a:pPr>
            <a:r>
              <a:rPr lang="en-MY" dirty="0" smtClean="0"/>
              <a:t>PMS</a:t>
            </a:r>
          </a:p>
          <a:p>
            <a:pPr marL="228600" indent="-228600">
              <a:buAutoNum type="arabicPeriod"/>
            </a:pPr>
            <a:r>
              <a:rPr lang="en-MY" dirty="0" smtClean="0"/>
              <a:t>ELX</a:t>
            </a:r>
          </a:p>
          <a:p>
            <a:pPr marL="228600" indent="-228600">
              <a:buAutoNum type="arabicPeriod"/>
            </a:pPr>
            <a:r>
              <a:rPr lang="en-MY" dirty="0" smtClean="0"/>
              <a:t>E-</a:t>
            </a:r>
            <a:r>
              <a:rPr lang="en-MY" dirty="0" err="1" smtClean="0"/>
              <a:t>Syariah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3EED0-C97B-4480-9141-F243AF3A8FF6}" type="slidenum">
              <a:rPr lang="en-MY" smtClean="0"/>
              <a:t>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90181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 err="1" smtClean="0"/>
              <a:t>eGov</a:t>
            </a:r>
            <a:r>
              <a:rPr lang="en-MY" dirty="0" smtClean="0"/>
              <a:t> 1.0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BE86E-AC49-424F-AE9C-065ADE5759E0}" type="slidenum">
              <a:rPr lang="en-MY" smtClean="0"/>
              <a:pPr/>
              <a:t>10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928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BE86E-AC49-424F-AE9C-065ADE5759E0}" type="slidenum">
              <a:rPr lang="en-MY" smtClean="0"/>
              <a:pPr/>
              <a:t>12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28330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dirty="0" smtClean="0"/>
              <a:t>S - SHARE services, products &amp; brands</a:t>
            </a:r>
            <a:endParaRPr lang="en-MY" sz="1200" dirty="0" smtClean="0"/>
          </a:p>
          <a:p>
            <a:r>
              <a:rPr lang="en-US" sz="1200" dirty="0" smtClean="0"/>
              <a:t>O - OWN up if we make mistakes</a:t>
            </a:r>
          </a:p>
          <a:p>
            <a:r>
              <a:rPr lang="en-US" sz="1200" dirty="0" smtClean="0"/>
              <a:t>C - COLLABORATE with others</a:t>
            </a:r>
          </a:p>
          <a:p>
            <a:r>
              <a:rPr lang="en-US" sz="1200" dirty="0" smtClean="0"/>
              <a:t>I - INTERACT with people &amp; be INTERESTING to get </a:t>
            </a:r>
            <a:br>
              <a:rPr lang="en-US" sz="1200" dirty="0" smtClean="0"/>
            </a:br>
            <a:r>
              <a:rPr lang="en-US" sz="1200" dirty="0" smtClean="0"/>
              <a:t>    INSIGHTS</a:t>
            </a:r>
          </a:p>
          <a:p>
            <a:r>
              <a:rPr lang="en-US" sz="1200" dirty="0" smtClean="0"/>
              <a:t>A - Be AVAILABLE</a:t>
            </a:r>
          </a:p>
          <a:p>
            <a:r>
              <a:rPr lang="en-US" sz="1200" dirty="0" smtClean="0"/>
              <a:t>L - LISTEN to people’s views &amp; critics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BE86E-AC49-424F-AE9C-065ADE5759E0}" type="slidenum">
              <a:rPr lang="en-MY" smtClean="0"/>
              <a:pPr/>
              <a:t>16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78880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BE86E-AC49-424F-AE9C-065ADE5759E0}" type="slidenum">
              <a:rPr lang="en-MY" smtClean="0">
                <a:solidFill>
                  <a:prstClr val="black"/>
                </a:solidFill>
              </a:rPr>
              <a:pPr/>
              <a:t>17</a:t>
            </a:fld>
            <a:endParaRPr lang="en-MY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730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Gamma.malaysia.gov.my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BE86E-AC49-424F-AE9C-065ADE5759E0}" type="slidenum">
              <a:rPr lang="en-MY" smtClean="0"/>
              <a:pPr/>
              <a:t>25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76587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 Focus Areas :</a:t>
            </a:r>
          </a:p>
          <a:p>
            <a:r>
              <a:rPr lang="en-US" dirty="0" smtClean="0"/>
              <a:t>Short term (1-2 years)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Kick start BDA priorities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Framework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Pilot</a:t>
            </a:r>
            <a:r>
              <a:rPr lang="en-US" baseline="0" dirty="0" smtClean="0"/>
              <a:t> government</a:t>
            </a:r>
            <a:r>
              <a:rPr lang="en-MY" baseline="0" dirty="0" smtClean="0"/>
              <a:t> projects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Private sector projects</a:t>
            </a:r>
          </a:p>
          <a:p>
            <a:pPr marL="0" lvl="0" indent="0">
              <a:buFontTx/>
              <a:buNone/>
            </a:pPr>
            <a:endParaRPr lang="en-US" baseline="0" dirty="0" smtClean="0"/>
          </a:p>
          <a:p>
            <a:pPr marL="0" lvl="0" indent="0">
              <a:buFontTx/>
              <a:buNone/>
            </a:pPr>
            <a:r>
              <a:rPr lang="en-US" baseline="0" dirty="0" smtClean="0"/>
              <a:t>Medium Term (3-4 years)</a:t>
            </a:r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Grow use of BDA</a:t>
            </a:r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Build </a:t>
            </a:r>
            <a:r>
              <a:rPr lang="en-US" baseline="0" dirty="0" err="1" smtClean="0"/>
              <a:t>stron</a:t>
            </a:r>
            <a:r>
              <a:rPr lang="en-US" baseline="0" dirty="0" smtClean="0"/>
              <a:t> talent and skillsets in BDA</a:t>
            </a:r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Building sustainable National BDA initiative</a:t>
            </a:r>
          </a:p>
          <a:p>
            <a:pPr marL="171450" lvl="0" indent="-171450">
              <a:buFontTx/>
              <a:buChar char="-"/>
            </a:pPr>
            <a:endParaRPr lang="en-US" baseline="0" dirty="0" smtClean="0"/>
          </a:p>
          <a:p>
            <a:pPr marL="0" lvl="0" indent="0">
              <a:buFontTx/>
              <a:buNone/>
            </a:pPr>
            <a:r>
              <a:rPr lang="en-US" baseline="0" dirty="0" smtClean="0"/>
              <a:t>Long Term (5-7 years)</a:t>
            </a:r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Public – Private BDA initiatives</a:t>
            </a:r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Leadership in BDA</a:t>
            </a:r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Widespread use of BDA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281B6-D4CC-402B-83DA-5B943D6B474E}" type="slidenum">
              <a:rPr lang="en-MY" smtClean="0"/>
              <a:pPr/>
              <a:t>32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72171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BE86E-AC49-424F-AE9C-065ADE5759E0}" type="slidenum">
              <a:rPr lang="en-MY" smtClean="0"/>
              <a:pPr/>
              <a:t>38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61291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rgbClr val="FFC00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rgbClr val="0070C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B76A6373-E546-423D-98D7-6CD61EE386A1}" type="datetimeFigureOut">
              <a:rPr lang="en-MY" smtClean="0"/>
              <a:pPr/>
              <a:t>6/12/2016</a:t>
            </a:fld>
            <a:endParaRPr lang="en-MY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MY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  <a:solidFill>
            <a:srgbClr val="FFC000"/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D87B346-24DF-4D70-AE90-1D366BBC6905}" type="slidenum">
              <a:rPr lang="en-MY" smtClean="0"/>
              <a:pPr/>
              <a:t>‹#›</a:t>
            </a:fld>
            <a:endParaRPr lang="en-MY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9144000" cy="5943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524000" y="16764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A6373-E546-423D-98D7-6CD61EE386A1}" type="datetimeFigureOut">
              <a:rPr lang="en-MY" smtClean="0"/>
              <a:pPr/>
              <a:t>6/12/2016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7B346-24DF-4D70-AE90-1D366BBC6905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B76A6373-E546-423D-98D7-6CD61EE386A1}" type="datetimeFigureOut">
              <a:rPr lang="en-MY" smtClean="0"/>
              <a:pPr/>
              <a:t>6/12/2016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MY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BD87B346-24DF-4D70-AE90-1D366BBC6905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A6373-E546-423D-98D7-6CD61EE386A1}" type="datetimeFigureOut">
              <a:rPr lang="en-MY" smtClean="0"/>
              <a:pPr/>
              <a:t>6/12/2016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D87B346-24DF-4D70-AE90-1D366BBC6905}" type="slidenum">
              <a:rPr lang="en-MY" smtClean="0"/>
              <a:pPr/>
              <a:t>‹#›</a:t>
            </a:fld>
            <a:endParaRPr lang="en-MY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A6373-E546-423D-98D7-6CD61EE386A1}" type="datetimeFigureOut">
              <a:rPr lang="en-MY" smtClean="0"/>
              <a:pPr/>
              <a:t>6/12/2016</a:t>
            </a:fld>
            <a:endParaRPr lang="en-MY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BD87B346-24DF-4D70-AE90-1D366BBC6905}" type="slidenum">
              <a:rPr lang="en-MY" smtClean="0"/>
              <a:pPr/>
              <a:t>‹#›</a:t>
            </a:fld>
            <a:endParaRPr lang="en-MY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MY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B76A6373-E546-423D-98D7-6CD61EE386A1}" type="datetimeFigureOut">
              <a:rPr lang="en-MY" smtClean="0"/>
              <a:pPr/>
              <a:t>6/12/2016</a:t>
            </a:fld>
            <a:endParaRPr lang="en-MY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BD87B346-24DF-4D70-AE90-1D366BBC6905}" type="slidenum">
              <a:rPr lang="en-MY" smtClean="0"/>
              <a:pPr/>
              <a:t>‹#›</a:t>
            </a:fld>
            <a:endParaRPr lang="en-MY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MY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B76A6373-E546-423D-98D7-6CD61EE386A1}" type="datetimeFigureOut">
              <a:rPr lang="en-MY" smtClean="0"/>
              <a:pPr/>
              <a:t>6/12/2016</a:t>
            </a:fld>
            <a:endParaRPr lang="en-MY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BD87B346-24DF-4D70-AE90-1D366BBC6905}" type="slidenum">
              <a:rPr lang="en-MY" smtClean="0"/>
              <a:pPr/>
              <a:t>‹#›</a:t>
            </a:fld>
            <a:endParaRPr lang="en-MY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MY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A6373-E546-423D-98D7-6CD61EE386A1}" type="datetimeFigureOut">
              <a:rPr lang="en-MY" smtClean="0"/>
              <a:pPr/>
              <a:t>6/12/2016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D87B346-24DF-4D70-AE90-1D366BBC6905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A6373-E546-423D-98D7-6CD61EE386A1}" type="datetimeFigureOut">
              <a:rPr lang="en-MY" smtClean="0"/>
              <a:pPr/>
              <a:t>6/12/2016</a:t>
            </a:fld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D87B346-24DF-4D70-AE90-1D366BBC6905}" type="slidenum">
              <a:rPr lang="en-MY" smtClean="0"/>
              <a:pPr/>
              <a:t>‹#›</a:t>
            </a:fld>
            <a:endParaRPr lang="en-MY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A6373-E546-423D-98D7-6CD61EE386A1}" type="datetimeFigureOut">
              <a:rPr lang="en-MY" smtClean="0"/>
              <a:pPr/>
              <a:t>6/12/2016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D87B346-24DF-4D70-AE90-1D366BBC6905}" type="slidenum">
              <a:rPr lang="en-MY" smtClean="0"/>
              <a:pPr/>
              <a:t>‹#›</a:t>
            </a:fld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B76A6373-E546-423D-98D7-6CD61EE386A1}" type="datetimeFigureOut">
              <a:rPr lang="en-MY" smtClean="0"/>
              <a:pPr/>
              <a:t>6/12/2016</a:t>
            </a:fld>
            <a:endParaRPr lang="en-MY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BD87B346-24DF-4D70-AE90-1D366BBC6905}" type="slidenum">
              <a:rPr lang="en-MY" smtClean="0"/>
              <a:pPr/>
              <a:t>‹#›</a:t>
            </a:fld>
            <a:endParaRPr lang="en-MY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MY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B76A6373-E546-423D-98D7-6CD61EE386A1}" type="datetimeFigureOut">
              <a:rPr lang="en-MY" smtClean="0"/>
              <a:pPr/>
              <a:t>6/12/2016</a:t>
            </a:fld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MY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rgbClr val="0070C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  <a:solidFill>
            <a:srgbClr val="FFC000"/>
          </a:solidFill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BD87B346-24DF-4D70-AE90-1D366BBC6905}" type="slidenum">
              <a:rPr lang="en-MY" smtClean="0"/>
              <a:pPr/>
              <a:t>‹#›</a:t>
            </a:fld>
            <a:endParaRPr lang="en-MY"/>
          </a:p>
        </p:txBody>
      </p:sp>
      <p:pic>
        <p:nvPicPr>
          <p:cNvPr id="10" name="Picture 9" descr="INTANI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0"/>
            <a:ext cx="533400" cy="715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7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hyperlink" Target="http://www.gamma.malaysia.gov.my/" TargetMode="Externa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9841" y="2133600"/>
            <a:ext cx="6477000" cy="13716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Inisiatif</a:t>
            </a:r>
            <a:r>
              <a:rPr lang="en-US" b="1" dirty="0" smtClean="0">
                <a:solidFill>
                  <a:schemeClr val="bg1"/>
                </a:solidFill>
              </a:rPr>
              <a:t> ICT </a:t>
            </a:r>
            <a:r>
              <a:rPr lang="en-US" b="1" dirty="0" err="1" smtClean="0">
                <a:solidFill>
                  <a:schemeClr val="bg1"/>
                </a:solidFill>
              </a:rPr>
              <a:t>sektor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awam</a:t>
            </a:r>
            <a:endParaRPr lang="en-MY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0070C0"/>
          </a:solidFill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pic>
        <p:nvPicPr>
          <p:cNvPr id="5" name="Picture 4" descr="INTANI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0"/>
            <a:ext cx="7953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1034485" y="82535"/>
            <a:ext cx="3744679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buFontTx/>
              <a:buNone/>
              <a:defRPr/>
            </a:pPr>
            <a:r>
              <a:rPr lang="en-US" sz="1400" b="1" dirty="0" err="1">
                <a:solidFill>
                  <a:srgbClr val="FFFF00"/>
                </a:solidFill>
                <a:latin typeface="Arial" charset="0"/>
              </a:rPr>
              <a:t>Institut</a:t>
            </a:r>
            <a:r>
              <a:rPr lang="en-US" sz="1400" b="1" dirty="0">
                <a:solidFill>
                  <a:srgbClr val="FFFF00"/>
                </a:solidFill>
                <a:latin typeface="Arial" charset="0"/>
              </a:rPr>
              <a:t> </a:t>
            </a:r>
            <a:r>
              <a:rPr lang="en-US" sz="1400" b="1" dirty="0" err="1">
                <a:solidFill>
                  <a:srgbClr val="FFFF00"/>
                </a:solidFill>
                <a:latin typeface="Arial" charset="0"/>
              </a:rPr>
              <a:t>Tadbiran</a:t>
            </a:r>
            <a:r>
              <a:rPr lang="en-US" sz="1400" b="1" dirty="0">
                <a:solidFill>
                  <a:srgbClr val="FFFF00"/>
                </a:solidFill>
                <a:latin typeface="Arial" charset="0"/>
              </a:rPr>
              <a:t> </a:t>
            </a:r>
            <a:r>
              <a:rPr lang="en-US" sz="1400" b="1" dirty="0" err="1">
                <a:solidFill>
                  <a:srgbClr val="FFFF00"/>
                </a:solidFill>
                <a:latin typeface="Arial" charset="0"/>
              </a:rPr>
              <a:t>Awam</a:t>
            </a:r>
            <a:r>
              <a:rPr lang="en-US" sz="1400" b="1" dirty="0">
                <a:solidFill>
                  <a:srgbClr val="FFFF00"/>
                </a:solidFill>
                <a:latin typeface="Arial" charset="0"/>
              </a:rPr>
              <a:t> Negara (INTAN)</a:t>
            </a:r>
          </a:p>
          <a:p>
            <a:pPr eaLnBrk="0" hangingPunct="0">
              <a:buFontTx/>
              <a:buNone/>
              <a:defRPr/>
            </a:pPr>
            <a:r>
              <a:rPr lang="en-US" sz="1400" b="1" i="1" dirty="0">
                <a:solidFill>
                  <a:srgbClr val="FFFF00"/>
                </a:solidFill>
                <a:latin typeface="Arial" charset="0"/>
              </a:rPr>
              <a:t>National Institute of Public </a:t>
            </a:r>
            <a:r>
              <a:rPr lang="en-US" sz="1400" b="1" i="1" dirty="0" smtClean="0">
                <a:solidFill>
                  <a:srgbClr val="FFFF00"/>
                </a:solidFill>
                <a:latin typeface="Arial" charset="0"/>
              </a:rPr>
              <a:t>Administration</a:t>
            </a:r>
          </a:p>
          <a:p>
            <a:pPr eaLnBrk="0" hangingPunct="0">
              <a:buFontTx/>
              <a:buNone/>
              <a:defRPr/>
            </a:pPr>
            <a:r>
              <a:rPr lang="en-US" sz="1400" b="1" dirty="0" smtClean="0">
                <a:solidFill>
                  <a:srgbClr val="FFFF00"/>
                </a:solidFill>
                <a:latin typeface="Arial" charset="0"/>
              </a:rPr>
              <a:t>Malaysia</a:t>
            </a:r>
            <a:endParaRPr lang="en-US" sz="1400" b="1" dirty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7335" y="713195"/>
            <a:ext cx="4172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haroni" pitchFamily="2" charset="-79"/>
                <a:cs typeface="Aharoni" pitchFamily="2" charset="-79"/>
              </a:rPr>
              <a:t>“</a:t>
            </a:r>
            <a:r>
              <a:rPr lang="en-US" sz="1400" dirty="0" err="1" smtClean="0">
                <a:latin typeface="Aharoni" pitchFamily="2" charset="-79"/>
                <a:cs typeface="Aharoni" pitchFamily="2" charset="-79"/>
              </a:rPr>
              <a:t>Memacu</a:t>
            </a:r>
            <a:r>
              <a:rPr lang="en-US" sz="1400" dirty="0" smtClean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1400" dirty="0" err="1" smtClean="0">
                <a:latin typeface="Aharoni" pitchFamily="2" charset="-79"/>
                <a:cs typeface="Aharoni" pitchFamily="2" charset="-79"/>
              </a:rPr>
              <a:t>Transformasi</a:t>
            </a:r>
            <a:r>
              <a:rPr lang="en-US" sz="1400" dirty="0" smtClean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1400" dirty="0" err="1" smtClean="0">
                <a:latin typeface="Aharoni" pitchFamily="2" charset="-79"/>
                <a:cs typeface="Aharoni" pitchFamily="2" charset="-79"/>
              </a:rPr>
              <a:t>Melalui</a:t>
            </a:r>
            <a:r>
              <a:rPr lang="en-US" sz="1400" dirty="0" smtClean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1400" dirty="0" err="1" smtClean="0">
                <a:latin typeface="Aharoni" pitchFamily="2" charset="-79"/>
                <a:cs typeface="Aharoni" pitchFamily="2" charset="-79"/>
              </a:rPr>
              <a:t>Pembelajaran</a:t>
            </a:r>
            <a:r>
              <a:rPr lang="en-US" sz="1400" dirty="0" smtClean="0">
                <a:latin typeface="Aharoni" pitchFamily="2" charset="-79"/>
                <a:cs typeface="Aharoni" pitchFamily="2" charset="-79"/>
              </a:rPr>
              <a:t>”</a:t>
            </a:r>
            <a:endParaRPr lang="en-US" sz="1400" dirty="0">
              <a:latin typeface="Aharoni" pitchFamily="2" charset="-79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8373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Public Sector ICT Journey</a:t>
            </a:r>
            <a:endParaRPr lang="en-MY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692658"/>
            <a:ext cx="7077075" cy="48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45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Sector ICT Directions</a:t>
            </a:r>
            <a:endParaRPr lang="en-MY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33" y="1524000"/>
            <a:ext cx="8771067" cy="519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6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Government Model</a:t>
            </a:r>
            <a:endParaRPr lang="en-MY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8401050" cy="5072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639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 Diagonal Corner Rectangle 12"/>
          <p:cNvSpPr/>
          <p:nvPr/>
        </p:nvSpPr>
        <p:spPr>
          <a:xfrm>
            <a:off x="5867400" y="4572000"/>
            <a:ext cx="2667000" cy="2057400"/>
          </a:xfrm>
          <a:prstGeom prst="round2DiagRect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/>
            <a:r>
              <a:rPr lang="en-US" dirty="0" smtClean="0">
                <a:solidFill>
                  <a:schemeClr val="tx1"/>
                </a:solidFill>
              </a:rPr>
              <a:t>	1. 1Gov*Net</a:t>
            </a:r>
          </a:p>
          <a:p>
            <a:pPr marL="342900" indent="-342900"/>
            <a:r>
              <a:rPr lang="en-US" dirty="0" smtClean="0">
                <a:solidFill>
                  <a:schemeClr val="tx1"/>
                </a:solidFill>
              </a:rPr>
              <a:t>	2. GDC</a:t>
            </a:r>
          </a:p>
          <a:p>
            <a:pPr marL="342900" indent="-342900"/>
            <a:r>
              <a:rPr lang="en-US" dirty="0" smtClean="0">
                <a:solidFill>
                  <a:schemeClr val="tx1"/>
                </a:solidFill>
              </a:rPr>
              <a:t>	3. </a:t>
            </a:r>
            <a:r>
              <a:rPr lang="en-US" dirty="0" err="1" smtClean="0">
                <a:solidFill>
                  <a:schemeClr val="tx1"/>
                </a:solidFill>
              </a:rPr>
              <a:t>MyGRiC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/>
            <a:r>
              <a:rPr lang="en-US" dirty="0" smtClean="0">
                <a:solidFill>
                  <a:schemeClr val="tx1"/>
                </a:solidFill>
              </a:rPr>
              <a:t>	4. MTSA</a:t>
            </a:r>
          </a:p>
          <a:p>
            <a:pPr marL="342900" indent="-342900"/>
            <a:r>
              <a:rPr lang="en-US" dirty="0" smtClean="0">
                <a:solidFill>
                  <a:schemeClr val="tx1"/>
                </a:solidFill>
              </a:rPr>
              <a:t>	5. ISMS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    6. </a:t>
            </a:r>
            <a:r>
              <a:rPr lang="en-US" dirty="0" err="1" smtClean="0">
                <a:solidFill>
                  <a:schemeClr val="tx1"/>
                </a:solidFill>
              </a:rPr>
              <a:t>MyGSOC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    7. My1Login</a:t>
            </a:r>
          </a:p>
        </p:txBody>
      </p:sp>
      <p:sp>
        <p:nvSpPr>
          <p:cNvPr id="9" name="Round Diagonal Corner Rectangle 8"/>
          <p:cNvSpPr/>
          <p:nvPr/>
        </p:nvSpPr>
        <p:spPr>
          <a:xfrm>
            <a:off x="491706" y="4419600"/>
            <a:ext cx="2667000" cy="2209800"/>
          </a:xfrm>
          <a:prstGeom prst="round2Diag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Service Intelligence</a:t>
            </a: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DDMS</a:t>
            </a:r>
          </a:p>
          <a:p>
            <a:pPr marL="342900" indent="-342900">
              <a:buAutoNum type="arabicPeriod"/>
            </a:pPr>
            <a:r>
              <a:rPr lang="en-US" dirty="0" err="1" smtClean="0">
                <a:solidFill>
                  <a:schemeClr val="tx1"/>
                </a:solidFill>
              </a:rPr>
              <a:t>myGovernment</a:t>
            </a:r>
            <a:r>
              <a:rPr lang="en-US" dirty="0" smtClean="0">
                <a:solidFill>
                  <a:schemeClr val="tx1"/>
                </a:solidFill>
              </a:rPr>
              <a:t> Portal</a:t>
            </a:r>
          </a:p>
          <a:p>
            <a:pPr marL="342900" indent="-342900">
              <a:buAutoNum type="arabicPeriod"/>
            </a:pPr>
            <a:r>
              <a:rPr lang="en-US" dirty="0" err="1" smtClean="0">
                <a:solidFill>
                  <a:schemeClr val="tx1"/>
                </a:solidFill>
              </a:rPr>
              <a:t>myMesyuarat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Big Data Analytics (BDA)</a:t>
            </a:r>
          </a:p>
        </p:txBody>
      </p:sp>
      <p:sp>
        <p:nvSpPr>
          <p:cNvPr id="10" name="Round Diagonal Corner Rectangle 9"/>
          <p:cNvSpPr/>
          <p:nvPr/>
        </p:nvSpPr>
        <p:spPr>
          <a:xfrm>
            <a:off x="5943600" y="2057400"/>
            <a:ext cx="2667000" cy="1143000"/>
          </a:xfrm>
          <a:prstGeom prst="round2Diag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/>
            <a:r>
              <a:rPr lang="en-US" dirty="0" smtClean="0">
                <a:solidFill>
                  <a:schemeClr val="tx1"/>
                </a:solidFill>
              </a:rPr>
              <a:t>	1. </a:t>
            </a:r>
            <a:r>
              <a:rPr lang="en-US" dirty="0" err="1" smtClean="0">
                <a:solidFill>
                  <a:schemeClr val="tx1"/>
                </a:solidFill>
              </a:rPr>
              <a:t>mySMS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/>
            <a:r>
              <a:rPr lang="en-US" dirty="0" smtClean="0">
                <a:solidFill>
                  <a:schemeClr val="tx1"/>
                </a:solidFill>
              </a:rPr>
              <a:t>	2. Mobile web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     3. Mobile apps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MY" sz="3600" dirty="0" smtClean="0"/>
              <a:t>Public Sector Initiatives : Leveraging Nexus of Forces for Agility in Service Delivery</a:t>
            </a:r>
            <a:endParaRPr lang="en-MY" sz="3600" dirty="0"/>
          </a:p>
        </p:txBody>
      </p:sp>
      <p:sp>
        <p:nvSpPr>
          <p:cNvPr id="4" name="Rectangle 3"/>
          <p:cNvSpPr/>
          <p:nvPr/>
        </p:nvSpPr>
        <p:spPr>
          <a:xfrm>
            <a:off x="2970239" y="2348880"/>
            <a:ext cx="1601761" cy="15841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Social</a:t>
            </a:r>
            <a:endParaRPr lang="en-MY" sz="2000" b="1" dirty="0"/>
          </a:p>
        </p:txBody>
      </p:sp>
      <p:sp>
        <p:nvSpPr>
          <p:cNvPr id="5" name="Rectangle 4"/>
          <p:cNvSpPr/>
          <p:nvPr/>
        </p:nvSpPr>
        <p:spPr>
          <a:xfrm>
            <a:off x="4572000" y="2348880"/>
            <a:ext cx="1601761" cy="158417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Mobile</a:t>
            </a:r>
            <a:endParaRPr lang="en-MY" sz="2000" b="1" dirty="0"/>
          </a:p>
        </p:txBody>
      </p:sp>
      <p:sp>
        <p:nvSpPr>
          <p:cNvPr id="6" name="Rectangle 5"/>
          <p:cNvSpPr/>
          <p:nvPr/>
        </p:nvSpPr>
        <p:spPr>
          <a:xfrm>
            <a:off x="2970239" y="3933056"/>
            <a:ext cx="1601761" cy="1584176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Information</a:t>
            </a:r>
            <a:endParaRPr lang="en-MY" sz="2000" b="1" dirty="0"/>
          </a:p>
        </p:txBody>
      </p:sp>
      <p:sp>
        <p:nvSpPr>
          <p:cNvPr id="7" name="Rectangle 6"/>
          <p:cNvSpPr/>
          <p:nvPr/>
        </p:nvSpPr>
        <p:spPr>
          <a:xfrm>
            <a:off x="4573668" y="3933056"/>
            <a:ext cx="1601761" cy="158417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Cloud</a:t>
            </a:r>
            <a:endParaRPr lang="en-MY" sz="2000" b="1" dirty="0"/>
          </a:p>
        </p:txBody>
      </p:sp>
      <p:sp>
        <p:nvSpPr>
          <p:cNvPr id="8" name="Round Diagonal Corner Rectangle 7"/>
          <p:cNvSpPr/>
          <p:nvPr/>
        </p:nvSpPr>
        <p:spPr>
          <a:xfrm>
            <a:off x="481641" y="2057400"/>
            <a:ext cx="2667000" cy="1447800"/>
          </a:xfrm>
          <a:prstGeom prst="round2Diag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Agency presence in portal, websites &amp; social media</a:t>
            </a:r>
          </a:p>
          <a:p>
            <a:pPr marL="342900" indent="-342900">
              <a:buAutoNum type="arabicPeriod"/>
            </a:pPr>
            <a:r>
              <a:rPr lang="en-US" dirty="0" err="1" smtClean="0">
                <a:solidFill>
                  <a:schemeClr val="tx1"/>
                </a:solidFill>
              </a:rPr>
              <a:t>MyEmail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1GovUC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34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819400"/>
            <a:ext cx="9144000" cy="8382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371600" y="1676400"/>
            <a:ext cx="6858000" cy="1828800"/>
          </a:xfrm>
        </p:spPr>
        <p:txBody>
          <a:bodyPr>
            <a:normAutofit/>
          </a:bodyPr>
          <a:lstStyle/>
          <a:p>
            <a:pPr algn="ctr"/>
            <a:r>
              <a:rPr lang="en-MY" sz="3600" b="1" dirty="0" smtClean="0">
                <a:solidFill>
                  <a:schemeClr val="bg1"/>
                </a:solidFill>
              </a:rPr>
              <a:t>Media </a:t>
            </a:r>
            <a:r>
              <a:rPr lang="en-MY" sz="3600" b="1" dirty="0" err="1" smtClean="0">
                <a:solidFill>
                  <a:schemeClr val="bg1"/>
                </a:solidFill>
              </a:rPr>
              <a:t>sosial</a:t>
            </a:r>
            <a:endParaRPr lang="en-MY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04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Apakah</a:t>
            </a:r>
            <a:r>
              <a:rPr lang="en-US" dirty="0" smtClean="0"/>
              <a:t> Media </a:t>
            </a:r>
            <a:r>
              <a:rPr lang="en-US" dirty="0" err="1" smtClean="0"/>
              <a:t>Sosial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302752" cy="50292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 smtClean="0"/>
              <a:t>Media </a:t>
            </a:r>
            <a:r>
              <a:rPr lang="en-US" sz="2400" dirty="0" err="1"/>
              <a:t>sosial</a:t>
            </a:r>
            <a:r>
              <a:rPr lang="en-US" sz="2400" dirty="0"/>
              <a:t> </a:t>
            </a:r>
            <a:r>
              <a:rPr lang="en-US" sz="2400" dirty="0" err="1"/>
              <a:t>merujuk</a:t>
            </a:r>
            <a:r>
              <a:rPr lang="en-US" sz="2400" dirty="0"/>
              <a:t> </a:t>
            </a:r>
            <a:r>
              <a:rPr lang="en-US" sz="2400" dirty="0" err="1"/>
              <a:t>kepada</a:t>
            </a:r>
            <a:r>
              <a:rPr lang="en-US" sz="2400" dirty="0"/>
              <a:t> </a:t>
            </a:r>
            <a:r>
              <a:rPr lang="en-US" sz="2400" dirty="0" err="1"/>
              <a:t>sejenis</a:t>
            </a:r>
            <a:r>
              <a:rPr lang="en-US" sz="2400" dirty="0"/>
              <a:t> </a:t>
            </a:r>
            <a:r>
              <a:rPr lang="en-US" sz="2400" dirty="0" err="1" smtClean="0"/>
              <a:t>saluran</a:t>
            </a:r>
            <a:r>
              <a:rPr lang="en-US" sz="2400" dirty="0" smtClean="0"/>
              <a:t> </a:t>
            </a:r>
            <a:r>
              <a:rPr lang="sv-SE" sz="2400" dirty="0" smtClean="0"/>
              <a:t>komunikasi dalam talian </a:t>
            </a:r>
            <a:r>
              <a:rPr lang="sv-SE" sz="2400" dirty="0"/>
              <a:t>yang </a:t>
            </a:r>
            <a:r>
              <a:rPr lang="sv-SE" sz="2400" dirty="0" smtClean="0"/>
              <a:t>membolehkan pengguna </a:t>
            </a:r>
            <a:r>
              <a:rPr lang="sv-SE" sz="2400" dirty="0"/>
              <a:t>berinteraksi dengan mudah </a:t>
            </a:r>
            <a:r>
              <a:rPr lang="sv-SE" sz="2400" dirty="0" smtClean="0"/>
              <a:t>secara </a:t>
            </a:r>
            <a:r>
              <a:rPr lang="en-US" sz="2400" dirty="0" err="1" smtClean="0"/>
              <a:t>bebas</a:t>
            </a:r>
            <a:r>
              <a:rPr lang="en-US" sz="2400" dirty="0"/>
              <a:t>, </a:t>
            </a:r>
            <a:r>
              <a:rPr lang="en-US" sz="2400" dirty="0" err="1"/>
              <a:t>berkongsi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membincangkan</a:t>
            </a:r>
            <a:r>
              <a:rPr lang="en-US" sz="2400" dirty="0"/>
              <a:t> </a:t>
            </a:r>
            <a:r>
              <a:rPr lang="en-US" sz="2400" dirty="0" err="1" smtClean="0"/>
              <a:t>maklumat</a:t>
            </a:r>
            <a:r>
              <a:rPr lang="en-US" sz="2400" dirty="0" smtClean="0"/>
              <a:t> </a:t>
            </a:r>
            <a:r>
              <a:rPr lang="en-US" sz="2400" dirty="0" err="1" smtClean="0"/>
              <a:t>dengan</a:t>
            </a:r>
            <a:r>
              <a:rPr lang="en-US" sz="2400" dirty="0" smtClean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</a:t>
            </a:r>
            <a:r>
              <a:rPr lang="en-US" sz="2400" dirty="0" err="1"/>
              <a:t>gabungan</a:t>
            </a:r>
            <a:r>
              <a:rPr lang="en-US" sz="2400" dirty="0"/>
              <a:t> </a:t>
            </a:r>
            <a:r>
              <a:rPr lang="en-US" sz="2400" dirty="0" smtClean="0"/>
              <a:t>multimedia yang </a:t>
            </a:r>
            <a:r>
              <a:rPr lang="en-US" sz="2400" dirty="0" err="1"/>
              <a:t>terdiri</a:t>
            </a:r>
            <a:r>
              <a:rPr lang="en-US" sz="2400" dirty="0"/>
              <a:t> </a:t>
            </a:r>
            <a:r>
              <a:rPr lang="en-US" sz="2400" dirty="0" err="1"/>
              <a:t>daripada</a:t>
            </a:r>
            <a:r>
              <a:rPr lang="en-US" sz="2400" dirty="0"/>
              <a:t> </a:t>
            </a:r>
            <a:r>
              <a:rPr lang="en-US" sz="2400" dirty="0" err="1"/>
              <a:t>teks</a:t>
            </a:r>
            <a:r>
              <a:rPr lang="en-US" sz="2400" dirty="0"/>
              <a:t>, </a:t>
            </a:r>
            <a:r>
              <a:rPr lang="en-US" sz="2400" dirty="0" err="1"/>
              <a:t>gambar</a:t>
            </a:r>
            <a:r>
              <a:rPr lang="en-US" sz="2400" dirty="0"/>
              <a:t>, video </a:t>
            </a:r>
            <a:r>
              <a:rPr lang="en-US" sz="2400" dirty="0" err="1" smtClean="0"/>
              <a:t>dan</a:t>
            </a:r>
            <a:r>
              <a:rPr lang="en-US" sz="2400" dirty="0" smtClean="0"/>
              <a:t> audio</a:t>
            </a:r>
            <a:r>
              <a:rPr lang="en-US" sz="2400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923" y="3609068"/>
            <a:ext cx="5369478" cy="30203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95787" y="1364457"/>
            <a:ext cx="1944216" cy="16823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/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b="1" dirty="0" smtClean="0">
                <a:solidFill>
                  <a:schemeClr val="tx1"/>
                </a:solidFill>
              </a:rPr>
              <a:t/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b="1" dirty="0" smtClean="0">
                <a:solidFill>
                  <a:schemeClr val="tx1"/>
                </a:solidFill>
              </a:rPr>
              <a:t/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b="1" dirty="0" smtClean="0">
                <a:solidFill>
                  <a:schemeClr val="tx1"/>
                </a:solidFill>
              </a:rPr>
              <a:t/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b="1" dirty="0" smtClean="0">
                <a:solidFill>
                  <a:schemeClr val="tx1"/>
                </a:solidFill>
              </a:rPr>
              <a:t>SHARE</a:t>
            </a:r>
            <a:endParaRPr lang="en-MY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27784" y="3071383"/>
            <a:ext cx="1944216" cy="16823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 smtClean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OWN</a:t>
            </a:r>
            <a:endParaRPr lang="en-MY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96630" y="3072220"/>
            <a:ext cx="1944216" cy="16823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/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b="1" dirty="0" smtClean="0">
                <a:solidFill>
                  <a:schemeClr val="tx1"/>
                </a:solidFill>
              </a:rPr>
              <a:t/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b="1" dirty="0" smtClean="0">
                <a:solidFill>
                  <a:schemeClr val="tx1"/>
                </a:solidFill>
              </a:rPr>
              <a:t/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b="1" dirty="0" smtClean="0">
                <a:solidFill>
                  <a:schemeClr val="tx1"/>
                </a:solidFill>
              </a:rPr>
              <a:t/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b="1" dirty="0" smtClean="0">
                <a:solidFill>
                  <a:schemeClr val="tx1"/>
                </a:solidFill>
              </a:rPr>
              <a:t>COLLABORATE</a:t>
            </a:r>
            <a:endParaRPr lang="en-MY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69479" y="4765201"/>
            <a:ext cx="1944216" cy="16823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b="1" dirty="0" smtClean="0">
                <a:solidFill>
                  <a:schemeClr val="tx1"/>
                </a:solidFill>
              </a:rPr>
              <a:t>LISTEN</a:t>
            </a:r>
            <a:endParaRPr lang="en-MY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06420" y="4770988"/>
            <a:ext cx="1944216" cy="16823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/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b="1" dirty="0" smtClean="0">
                <a:solidFill>
                  <a:schemeClr val="tx1"/>
                </a:solidFill>
              </a:rPr>
              <a:t/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b="1" dirty="0" smtClean="0">
                <a:solidFill>
                  <a:schemeClr val="tx1"/>
                </a:solidFill>
              </a:rPr>
              <a:t/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b="1" dirty="0" smtClean="0">
                <a:solidFill>
                  <a:schemeClr val="tx1"/>
                </a:solidFill>
              </a:rPr>
              <a:t/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b="1" dirty="0" smtClean="0">
                <a:solidFill>
                  <a:schemeClr val="tx1"/>
                </a:solidFill>
              </a:rPr>
              <a:t>AVAILABLE</a:t>
            </a:r>
            <a:endParaRPr lang="en-MY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43361" y="4770988"/>
            <a:ext cx="1944216" cy="16823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/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b="1" dirty="0" smtClean="0">
                <a:solidFill>
                  <a:schemeClr val="tx1"/>
                </a:solidFill>
              </a:rPr>
              <a:t/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b="1" dirty="0" smtClean="0">
                <a:solidFill>
                  <a:schemeClr val="tx1"/>
                </a:solidFill>
              </a:rPr>
              <a:t/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b="1" dirty="0" smtClean="0">
                <a:solidFill>
                  <a:schemeClr val="tx1"/>
                </a:solidFill>
              </a:rPr>
              <a:t/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b="1" dirty="0" smtClean="0">
                <a:solidFill>
                  <a:schemeClr val="tx1"/>
                </a:solidFill>
              </a:rPr>
              <a:t>INTERACT</a:t>
            </a:r>
            <a:endParaRPr lang="en-MY" b="1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://allimg.zvstore.com/android/image/andmade-share-pro-388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610" y="1462171"/>
            <a:ext cx="1258570" cy="125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elemica.com/wp-content/uploads/2013/10/collaboration-icon_corp-blu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712" y="3132758"/>
            <a:ext cx="1400051" cy="140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icons.iconarchive.com/icons/icons8/ios7/256/Very-Basic-Listen-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820841"/>
            <a:ext cx="1226577" cy="122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teampatrickugbe.org/wp-content/uploads/2014/09/chat-cha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899087"/>
            <a:ext cx="1579407" cy="126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en.opensuse.org/images/4/4f/Icon-checke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755" y="4861086"/>
            <a:ext cx="1365325" cy="136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d30y9cdsu7xlg0.cloudfront.net/png/78838-20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732" y="3054166"/>
            <a:ext cx="1940111" cy="152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 dirty="0" smtClean="0"/>
              <a:t>Social Media Benefits</a:t>
            </a:r>
            <a:endParaRPr lang="en-MY" dirty="0"/>
          </a:p>
        </p:txBody>
      </p:sp>
      <p:sp>
        <p:nvSpPr>
          <p:cNvPr id="16" name="TextBox 15"/>
          <p:cNvSpPr txBox="1"/>
          <p:nvPr/>
        </p:nvSpPr>
        <p:spPr>
          <a:xfrm>
            <a:off x="5562600" y="1512125"/>
            <a:ext cx="3290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Share services, products &amp; brands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69075" y="3087469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Own up if we make mistakes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553200" y="3076493"/>
            <a:ext cx="2335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Collaborate with others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9275" y="4776850"/>
            <a:ext cx="1363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Interact with </a:t>
            </a:r>
          </a:p>
          <a:p>
            <a:pPr algn="r"/>
            <a:r>
              <a:rPr lang="en-US" dirty="0" smtClean="0"/>
              <a:t>people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525529" y="6459968"/>
            <a:ext cx="2113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24 hours X 365 days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520050" y="4764975"/>
            <a:ext cx="14560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Listen to </a:t>
            </a:r>
            <a:br>
              <a:rPr lang="en-US" dirty="0" smtClean="0"/>
            </a:br>
            <a:r>
              <a:rPr lang="en-US" dirty="0" smtClean="0"/>
              <a:t>people’s </a:t>
            </a:r>
          </a:p>
          <a:p>
            <a:r>
              <a:rPr lang="en-US" dirty="0" smtClean="0"/>
              <a:t>views &amp; critics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41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000" dirty="0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1617">
            <a:off x="2308085" y="1848170"/>
            <a:ext cx="4019550" cy="463154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Etika</a:t>
            </a:r>
            <a:r>
              <a:rPr lang="en-US" dirty="0" smtClean="0"/>
              <a:t> </a:t>
            </a:r>
            <a:r>
              <a:rPr lang="en-US" dirty="0" err="1" smtClean="0"/>
              <a:t>Penggunaan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Media </a:t>
            </a:r>
            <a:r>
              <a:rPr lang="en-US" dirty="0" err="1" smtClean="0"/>
              <a:t>Sosial</a:t>
            </a:r>
            <a:r>
              <a:rPr lang="en-US" dirty="0" smtClean="0"/>
              <a:t> </a:t>
            </a:r>
            <a:r>
              <a:rPr lang="en-US" dirty="0" err="1" smtClean="0"/>
              <a:t>Sektor</a:t>
            </a:r>
            <a:r>
              <a:rPr lang="en-US" dirty="0" smtClean="0"/>
              <a:t> </a:t>
            </a:r>
            <a:r>
              <a:rPr lang="en-US" dirty="0" err="1" smtClean="0"/>
              <a:t>Awam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81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819400"/>
            <a:ext cx="9144000" cy="8382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371600" y="1676400"/>
            <a:ext cx="6858000" cy="1828800"/>
          </a:xfrm>
        </p:spPr>
        <p:txBody>
          <a:bodyPr>
            <a:normAutofit/>
          </a:bodyPr>
          <a:lstStyle/>
          <a:p>
            <a:pPr algn="ctr"/>
            <a:r>
              <a:rPr lang="en-MY" sz="3600" b="1" dirty="0" smtClean="0">
                <a:solidFill>
                  <a:schemeClr val="bg1"/>
                </a:solidFill>
              </a:rPr>
              <a:t>Government mobility</a:t>
            </a:r>
            <a:endParaRPr lang="en-MY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1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n-US" dirty="0" smtClean="0"/>
              <a:t>Primary computing platform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Easy to get and use devise 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Easy to stay connected with people 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Easy to switch between work and non-work info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819400"/>
            <a:ext cx="9144000" cy="8382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371600" y="1676400"/>
            <a:ext cx="6858000" cy="1828800"/>
          </a:xfrm>
        </p:spPr>
        <p:txBody>
          <a:bodyPr>
            <a:normAutofit/>
          </a:bodyPr>
          <a:lstStyle/>
          <a:p>
            <a:pPr algn="ctr"/>
            <a:r>
              <a:rPr lang="en-MY" sz="3600" b="1" dirty="0" err="1" smtClean="0">
                <a:solidFill>
                  <a:schemeClr val="bg1"/>
                </a:solidFill>
              </a:rPr>
              <a:t>Kerajaan</a:t>
            </a:r>
            <a:r>
              <a:rPr lang="en-MY" sz="3600" b="1" dirty="0" smtClean="0">
                <a:solidFill>
                  <a:schemeClr val="bg1"/>
                </a:solidFill>
              </a:rPr>
              <a:t> </a:t>
            </a:r>
            <a:r>
              <a:rPr lang="en-MY" sz="3600" b="1" dirty="0" err="1" smtClean="0">
                <a:solidFill>
                  <a:schemeClr val="bg1"/>
                </a:solidFill>
              </a:rPr>
              <a:t>elektronik</a:t>
            </a:r>
            <a:endParaRPr lang="en-MY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06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200" dirty="0" smtClean="0"/>
              <a:t>Understand </a:t>
            </a:r>
            <a:r>
              <a:rPr lang="en-US" sz="3200" dirty="0" err="1" smtClean="0"/>
              <a:t>netizen</a:t>
            </a:r>
            <a:r>
              <a:rPr lang="en-US" sz="3200" dirty="0" smtClean="0"/>
              <a:t> better and respond to their needs more rapidly.</a:t>
            </a:r>
          </a:p>
          <a:p>
            <a:r>
              <a:rPr lang="en-US" sz="3200" dirty="0" smtClean="0"/>
              <a:t>Compete and be relevant.</a:t>
            </a:r>
          </a:p>
          <a:p>
            <a:r>
              <a:rPr lang="en-US" sz="3200" dirty="0" smtClean="0"/>
              <a:t>Mobile apps are becoming more mainstream.</a:t>
            </a:r>
          </a:p>
          <a:p>
            <a:r>
              <a:rPr lang="en-US" sz="3200" dirty="0" smtClean="0"/>
              <a:t>New technology increase productivity and support better decision making.</a:t>
            </a:r>
          </a:p>
          <a:p>
            <a:r>
              <a:rPr lang="en-US" sz="3200" dirty="0" smtClean="0"/>
              <a:t>More options for meeting the changing needs of our employees – through virtual teams, flexible work arrangements.</a:t>
            </a:r>
          </a:p>
          <a:p>
            <a:r>
              <a:rPr lang="en-US" sz="3200" dirty="0" smtClean="0"/>
              <a:t>Learning is becoming social and can happen anywhere and at anytime.</a:t>
            </a:r>
            <a:endParaRPr lang="en-US" dirty="0"/>
          </a:p>
        </p:txBody>
      </p:sp>
      <p:sp>
        <p:nvSpPr>
          <p:cNvPr id="4" name="Title 4"/>
          <p:cNvSpPr>
            <a:spLocks noGrp="1"/>
          </p:cNvSpPr>
          <p:nvPr>
            <p:ph type="title"/>
          </p:nvPr>
        </p:nvSpPr>
        <p:spPr>
          <a:xfrm>
            <a:off x="76200" y="228600"/>
            <a:ext cx="8915400" cy="990600"/>
          </a:xfrm>
        </p:spPr>
        <p:txBody>
          <a:bodyPr>
            <a:normAutofit/>
          </a:bodyPr>
          <a:lstStyle/>
          <a:p>
            <a:r>
              <a:rPr lang="en-US" sz="3700" dirty="0" smtClean="0"/>
              <a:t>Mobile Tech : Continue to dominate the world</a:t>
            </a:r>
            <a:endParaRPr lang="en-MY" sz="3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MyGov</a:t>
            </a:r>
            <a:r>
              <a:rPr lang="en-US" dirty="0" smtClean="0"/>
              <a:t> Mobile Model Overview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676400"/>
            <a:ext cx="7848600" cy="4519559"/>
          </a:xfrm>
          <a:prstGeom prst="rect">
            <a:avLst/>
          </a:prstGeom>
          <a:noFill/>
          <a:ln w="38100">
            <a:solidFill>
              <a:srgbClr val="002060"/>
            </a:solidFill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781800" y="6248400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 : MAMPU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MyGov</a:t>
            </a:r>
            <a:r>
              <a:rPr lang="en-US" dirty="0" smtClean="0"/>
              <a:t> Mobile</a:t>
            </a:r>
            <a:endParaRPr lang="en-MY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1589144"/>
            <a:ext cx="8372475" cy="496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974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                              </a:t>
            </a:r>
            <a:r>
              <a:rPr lang="en-US" dirty="0" err="1" smtClean="0"/>
              <a:t>mySMS</a:t>
            </a:r>
            <a:r>
              <a:rPr lang="en-US" dirty="0" smtClean="0"/>
              <a:t> Services</a:t>
            </a:r>
            <a:endParaRPr lang="en-MY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361426"/>
            <a:ext cx="8932653" cy="334417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57200"/>
            <a:ext cx="4495800" cy="2819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76800" y="2209800"/>
            <a:ext cx="2321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mySMS</a:t>
            </a:r>
            <a:r>
              <a:rPr lang="en-US" sz="2400" dirty="0" smtClean="0"/>
              <a:t> Milestone</a:t>
            </a:r>
            <a:endParaRPr lang="en-MY" sz="2400" dirty="0"/>
          </a:p>
        </p:txBody>
      </p:sp>
    </p:spTree>
    <p:extLst>
      <p:ext uri="{BB962C8B-B14F-4D97-AF65-F5344CB8AC3E}">
        <p14:creationId xmlns:p14="http://schemas.microsoft.com/office/powerpoint/2010/main" val="265446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658" y="152400"/>
            <a:ext cx="8461248" cy="990600"/>
          </a:xfrm>
        </p:spPr>
        <p:txBody>
          <a:bodyPr>
            <a:noAutofit/>
          </a:bodyPr>
          <a:lstStyle/>
          <a:p>
            <a:pPr algn="ctr"/>
            <a:r>
              <a:rPr lang="en-US" sz="3600" dirty="0" err="1" smtClean="0"/>
              <a:t>MyDistress</a:t>
            </a:r>
            <a:r>
              <a:rPr lang="en-US" sz="3600" dirty="0" smtClean="0"/>
              <a:t> App : </a:t>
            </a:r>
            <a:br>
              <a:rPr lang="en-US" sz="3600" dirty="0" smtClean="0"/>
            </a:br>
            <a:r>
              <a:rPr lang="en-US" sz="2800" dirty="0" smtClean="0"/>
              <a:t>A SMART TECHNOLOGY FOR A SAFER YOU</a:t>
            </a:r>
            <a:endParaRPr 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14675" y="3000375"/>
            <a:ext cx="5876925" cy="3522533"/>
          </a:xfrm>
          <a:prstGeom prst="rect">
            <a:avLst/>
          </a:prstGeom>
          <a:noFill/>
          <a:ln w="38100">
            <a:solidFill>
              <a:srgbClr val="002060"/>
            </a:solidFill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1371600"/>
            <a:ext cx="2817187" cy="4191000"/>
          </a:xfrm>
          <a:prstGeom prst="rect">
            <a:avLst/>
          </a:prstGeom>
          <a:noFill/>
          <a:ln w="38100">
            <a:solidFill>
              <a:srgbClr val="002060"/>
            </a:solidFill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33800" y="1371600"/>
            <a:ext cx="4114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352800" y="2161020"/>
            <a:ext cx="499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Connects you directly to the police </a:t>
            </a:r>
          </a:p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for emergency alerts </a:t>
            </a:r>
            <a:r>
              <a:rPr lang="en-US" sz="2400" b="1" dirty="0" smtClean="0">
                <a:solidFill>
                  <a:srgbClr val="002060"/>
                </a:solidFill>
              </a:rPr>
              <a:t>“just with clicks”</a:t>
            </a:r>
            <a:endParaRPr lang="en-US" sz="2400" b="1" dirty="0">
              <a:solidFill>
                <a:srgbClr val="00206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1271" y="5562600"/>
            <a:ext cx="2926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Download on:</a:t>
            </a:r>
          </a:p>
          <a:p>
            <a:pPr algn="ctr"/>
            <a:r>
              <a:rPr lang="en-US" dirty="0" smtClean="0"/>
              <a:t>App store, Google Play,</a:t>
            </a:r>
          </a:p>
          <a:p>
            <a:pPr algn="ctr"/>
            <a:r>
              <a:rPr lang="en-US" dirty="0" smtClean="0"/>
              <a:t>Blackberry, Marketplace, </a:t>
            </a:r>
            <a:r>
              <a:rPr lang="en-US" dirty="0" err="1" smtClean="0"/>
              <a:t>Symbian</a:t>
            </a:r>
            <a:r>
              <a:rPr lang="en-US" dirty="0" smtClean="0"/>
              <a:t> (J2ME)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Examples of Government Mobile Apps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524000"/>
            <a:ext cx="1104900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3204436"/>
            <a:ext cx="11430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05963" y="1524000"/>
            <a:ext cx="112395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085975" y="3229417"/>
            <a:ext cx="1123950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057400" y="1524000"/>
            <a:ext cx="11525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108388" y="4876800"/>
            <a:ext cx="1114425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818155" y="3210367"/>
            <a:ext cx="11430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009195" y="4909407"/>
            <a:ext cx="1114425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663224" y="1524000"/>
            <a:ext cx="1133475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7675416" y="3230344"/>
            <a:ext cx="109791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249729" y="2602468"/>
            <a:ext cx="110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myHealth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04800" y="4288044"/>
            <a:ext cx="1054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myJakim</a:t>
            </a:r>
            <a:endParaRPr lang="en-US" b="1" dirty="0"/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298713" y="4918567"/>
            <a:ext cx="1074008" cy="1066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2066925" y="2590800"/>
            <a:ext cx="1187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myMahtas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717571" y="2590800"/>
            <a:ext cx="1346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myKPDNKK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705968" y="2590800"/>
            <a:ext cx="107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myCuaca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2177631" y="4281631"/>
            <a:ext cx="10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mySPAD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5717571" y="4269439"/>
            <a:ext cx="1369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myFoodSafe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7572045" y="4230469"/>
            <a:ext cx="1334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Malaysia </a:t>
            </a:r>
          </a:p>
          <a:p>
            <a:pPr algn="ctr"/>
            <a:r>
              <a:rPr lang="en-US" b="1" dirty="0" smtClean="0"/>
              <a:t>Trip Planner</a:t>
            </a:r>
            <a:endParaRPr lang="en-US" b="1" dirty="0"/>
          </a:p>
        </p:txBody>
      </p:sp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3979653" y="1524000"/>
            <a:ext cx="1143000" cy="110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TextBox 27"/>
          <p:cNvSpPr txBox="1"/>
          <p:nvPr/>
        </p:nvSpPr>
        <p:spPr>
          <a:xfrm>
            <a:off x="4114800" y="2590800"/>
            <a:ext cx="812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myJPS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3669792" y="5997746"/>
            <a:ext cx="1850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1MOCC@Labuan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1893002" y="5983224"/>
            <a:ext cx="1535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NRE Malaysia</a:t>
            </a:r>
          </a:p>
          <a:p>
            <a:pPr algn="ctr"/>
            <a:r>
              <a:rPr lang="en-US" b="1" dirty="0" smtClean="0"/>
              <a:t>Eco-Park</a:t>
            </a:r>
            <a:endParaRPr 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381000" y="5995416"/>
            <a:ext cx="860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myJPN</a:t>
            </a:r>
            <a:endParaRPr lang="en-US" b="1" dirty="0"/>
          </a:p>
        </p:txBody>
      </p:sp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7696200" y="4940808"/>
            <a:ext cx="1073864" cy="106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TextBox 33"/>
          <p:cNvSpPr txBox="1"/>
          <p:nvPr/>
        </p:nvSpPr>
        <p:spPr>
          <a:xfrm>
            <a:off x="7731271" y="6007608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iMonitor</a:t>
            </a:r>
            <a:endParaRPr lang="en-US" b="1" dirty="0"/>
          </a:p>
        </p:txBody>
      </p: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3998976" y="3227677"/>
            <a:ext cx="1143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6" name="TextBox 35"/>
          <p:cNvSpPr txBox="1"/>
          <p:nvPr/>
        </p:nvSpPr>
        <p:spPr>
          <a:xfrm>
            <a:off x="3779520" y="4279237"/>
            <a:ext cx="1563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myHRMIS </a:t>
            </a:r>
            <a:r>
              <a:rPr lang="en-US" b="1" dirty="0" err="1" smtClean="0"/>
              <a:t>Cuti</a:t>
            </a:r>
            <a:endParaRPr 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4419600" y="6400800"/>
            <a:ext cx="43332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 smtClean="0"/>
              <a:t>Source : Gallery of Malaysian Government Mobile Applications (GAMMA)</a:t>
            </a:r>
          </a:p>
          <a:p>
            <a:pPr algn="r"/>
            <a:r>
              <a:rPr lang="en-US" sz="1100" dirty="0" smtClean="0">
                <a:hlinkClick r:id="rId17"/>
              </a:rPr>
              <a:t>gamma.malaysia.gov.my</a:t>
            </a:r>
            <a:r>
              <a:rPr lang="en-US" sz="1100" dirty="0" smtClean="0"/>
              <a:t>  </a:t>
            </a:r>
            <a:endParaRPr lang="en-US" sz="11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85172" y="4940808"/>
            <a:ext cx="1079086" cy="15424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819400"/>
            <a:ext cx="9144000" cy="8382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371600" y="1676400"/>
            <a:ext cx="6858000" cy="1828800"/>
          </a:xfrm>
        </p:spPr>
        <p:txBody>
          <a:bodyPr>
            <a:normAutofit/>
          </a:bodyPr>
          <a:lstStyle/>
          <a:p>
            <a:pPr algn="ctr"/>
            <a:r>
              <a:rPr lang="en-MY" sz="3600" b="1" dirty="0" smtClean="0">
                <a:solidFill>
                  <a:schemeClr val="bg1"/>
                </a:solidFill>
              </a:rPr>
              <a:t>Big data</a:t>
            </a:r>
            <a:endParaRPr lang="en-MY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7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76800"/>
          </a:xfrm>
        </p:spPr>
        <p:txBody>
          <a:bodyPr>
            <a:normAutofit/>
          </a:bodyPr>
          <a:lstStyle/>
          <a:p>
            <a:pPr algn="just"/>
            <a:r>
              <a:rPr lang="en-US" sz="2800" dirty="0" smtClean="0"/>
              <a:t>Big Data is high-volume, high-variety and high-velocity information assets that demand cost-effective, innovative forms of information processing for enhanced insights and decision making.</a:t>
            </a:r>
          </a:p>
          <a:p>
            <a:pPr algn="just"/>
            <a:endParaRPr lang="en-US" sz="2800" dirty="0" smtClean="0"/>
          </a:p>
          <a:p>
            <a:pPr lvl="1" algn="just"/>
            <a:r>
              <a:rPr lang="en-US" sz="2400" b="1" dirty="0" smtClean="0"/>
              <a:t>VOLUME</a:t>
            </a:r>
            <a:r>
              <a:rPr lang="en-US" sz="2400" dirty="0" smtClean="0"/>
              <a:t> – large volume data</a:t>
            </a:r>
          </a:p>
          <a:p>
            <a:pPr lvl="1" algn="just"/>
            <a:r>
              <a:rPr lang="en-US" sz="2400" b="1" dirty="0" smtClean="0"/>
              <a:t>VARIETY</a:t>
            </a:r>
            <a:r>
              <a:rPr lang="en-US" sz="2400" dirty="0" smtClean="0"/>
              <a:t> – wide range of data (text, audio, images, video)</a:t>
            </a:r>
          </a:p>
          <a:p>
            <a:pPr lvl="1" algn="just"/>
            <a:r>
              <a:rPr lang="en-US" sz="2400" b="1" dirty="0" smtClean="0"/>
              <a:t>VELOCITY</a:t>
            </a:r>
            <a:r>
              <a:rPr lang="en-US" sz="2400" dirty="0" smtClean="0"/>
              <a:t> – time sensitive data (rapid creation of new data)</a:t>
            </a:r>
          </a:p>
          <a:p>
            <a:pPr algn="just">
              <a:buNone/>
            </a:pPr>
            <a:r>
              <a:rPr lang="en-US" sz="2800" dirty="0" smtClean="0"/>
              <a:t>         </a:t>
            </a:r>
            <a:r>
              <a:rPr lang="en-US" sz="2800" b="1" dirty="0" smtClean="0">
                <a:solidFill>
                  <a:srgbClr val="C00000"/>
                </a:solidFill>
              </a:rPr>
              <a:t>    Volume + Variety + Velocity = Value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81800" y="6096000"/>
            <a:ext cx="1718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 : Gartner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Analytics (BDA)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endParaRPr lang="en-US" dirty="0" smtClean="0"/>
          </a:p>
          <a:p>
            <a:pPr algn="just"/>
            <a:r>
              <a:rPr lang="en-US" dirty="0" smtClean="0"/>
              <a:t>Big Data Analytics (BDA) is the process of examining large amounts of data of a variety of types (big data) to uncover hidden patterns, unknown correlations and other useful information.</a:t>
            </a:r>
          </a:p>
          <a:p>
            <a:pPr algn="just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629400" y="4202668"/>
            <a:ext cx="2032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 : WhatIs.com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Analytics (BDA)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rot="5400000">
            <a:off x="-380206" y="3579812"/>
            <a:ext cx="35052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372394" y="5332412"/>
            <a:ext cx="746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372394" y="2514600"/>
            <a:ext cx="5409406" cy="2802572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owchart: Merge 10"/>
          <p:cNvSpPr/>
          <p:nvPr/>
        </p:nvSpPr>
        <p:spPr>
          <a:xfrm>
            <a:off x="381000" y="1981200"/>
            <a:ext cx="457200" cy="3352800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38200" y="2057400"/>
            <a:ext cx="461665" cy="326236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b="1" dirty="0" smtClean="0"/>
              <a:t>Volume, Velocity, Variety of Data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74320" y="1584960"/>
            <a:ext cx="713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Large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4320" y="5334000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Small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95400" y="5650468"/>
            <a:ext cx="1233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Descriptive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72400" y="5650468"/>
            <a:ext cx="111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Predictive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8" name="Straight Arrow Connector 17"/>
          <p:cNvCxnSpPr>
            <a:stCxn id="15" idx="3"/>
            <a:endCxn id="16" idx="1"/>
          </p:cNvCxnSpPr>
          <p:nvPr/>
        </p:nvCxnSpPr>
        <p:spPr>
          <a:xfrm>
            <a:off x="2529392" y="5835134"/>
            <a:ext cx="5243008" cy="1588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883650" y="5410200"/>
            <a:ext cx="2498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Complexity of Analytics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 rot="19920000">
            <a:off x="2743678" y="3625072"/>
            <a:ext cx="28750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Predictive Analytics Accuracy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775151" y="3581400"/>
            <a:ext cx="4292649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/>
              <a:t>As the volume, velocity, and variety of data </a:t>
            </a:r>
            <a:br>
              <a:rPr lang="en-US" sz="1700" dirty="0" smtClean="0"/>
            </a:br>
            <a:r>
              <a:rPr lang="en-US" sz="1700" dirty="0" smtClean="0"/>
              <a:t>increases so does the ability to create more</a:t>
            </a:r>
          </a:p>
          <a:p>
            <a:pPr algn="ctr"/>
            <a:r>
              <a:rPr lang="en-US" sz="1700" dirty="0" smtClean="0"/>
              <a:t>accurate and complex BI; small amount of data</a:t>
            </a:r>
          </a:p>
          <a:p>
            <a:pPr algn="ctr"/>
            <a:r>
              <a:rPr lang="en-US" sz="1700" dirty="0" smtClean="0"/>
              <a:t>can be used for descriptive analytics while </a:t>
            </a:r>
          </a:p>
          <a:p>
            <a:pPr algn="ctr"/>
            <a:r>
              <a:rPr lang="en-US" sz="1700" dirty="0" smtClean="0"/>
              <a:t>larger amount of data can be suitable for </a:t>
            </a:r>
          </a:p>
          <a:p>
            <a:pPr algn="ctr"/>
            <a:r>
              <a:rPr lang="en-US" sz="1700" dirty="0" smtClean="0"/>
              <a:t>more predictive analytics</a:t>
            </a:r>
            <a:endParaRPr lang="en-US" sz="1700" dirty="0"/>
          </a:p>
        </p:txBody>
      </p:sp>
      <p:sp>
        <p:nvSpPr>
          <p:cNvPr id="24" name="TextBox 23"/>
          <p:cNvSpPr txBox="1"/>
          <p:nvPr/>
        </p:nvSpPr>
        <p:spPr>
          <a:xfrm>
            <a:off x="5181600" y="6352401"/>
            <a:ext cx="3895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 : </a:t>
            </a:r>
            <a:r>
              <a:rPr lang="en-US" sz="1200" dirty="0" err="1" smtClean="0"/>
              <a:t>Gendron</a:t>
            </a:r>
            <a:r>
              <a:rPr lang="en-US" sz="1200" dirty="0" smtClean="0"/>
              <a:t> (2014). </a:t>
            </a:r>
            <a:r>
              <a:rPr lang="en-US" sz="1200" i="1" dirty="0" smtClean="0"/>
              <a:t>Business Intelligence and the Cloud.</a:t>
            </a:r>
            <a:endParaRPr lang="en-US" sz="1200" i="1" dirty="0"/>
          </a:p>
        </p:txBody>
      </p:sp>
      <p:sp>
        <p:nvSpPr>
          <p:cNvPr id="25" name="TextBox 24"/>
          <p:cNvSpPr txBox="1"/>
          <p:nvPr/>
        </p:nvSpPr>
        <p:spPr>
          <a:xfrm>
            <a:off x="1527480" y="1600200"/>
            <a:ext cx="4492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BDA is used to produce actionable information </a:t>
            </a:r>
          </a:p>
          <a:p>
            <a:pPr algn="ctr"/>
            <a:r>
              <a:rPr lang="en-US" dirty="0" smtClean="0"/>
              <a:t>for better accuracy in decision making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 smtClean="0"/>
              <a:t>KORIDOR </a:t>
            </a:r>
            <a:r>
              <a:rPr lang="en-MY" dirty="0"/>
              <a:t>RAYA </a:t>
            </a:r>
            <a:r>
              <a:rPr lang="en-MY" dirty="0" smtClean="0"/>
              <a:t>MULTIMEDIA (</a:t>
            </a:r>
            <a:r>
              <a:rPr lang="en-US" dirty="0" smtClean="0"/>
              <a:t>MSC)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60" y="2249487"/>
            <a:ext cx="3373041" cy="3541714"/>
          </a:xfrm>
        </p:spPr>
        <p:txBody>
          <a:bodyPr>
            <a:normAutofit fontScale="70000" lnSpcReduction="20000"/>
          </a:bodyPr>
          <a:lstStyle/>
          <a:p>
            <a:r>
              <a:rPr lang="en-MY" dirty="0"/>
              <a:t>15 km x 50 km </a:t>
            </a:r>
            <a:r>
              <a:rPr lang="en-MY" dirty="0" err="1"/>
              <a:t>bermula</a:t>
            </a:r>
            <a:r>
              <a:rPr lang="en-MY" dirty="0"/>
              <a:t> </a:t>
            </a:r>
            <a:r>
              <a:rPr lang="en-MY" dirty="0" err="1"/>
              <a:t>dari</a:t>
            </a:r>
            <a:r>
              <a:rPr lang="en-MY" dirty="0"/>
              <a:t> KLCC </a:t>
            </a:r>
            <a:r>
              <a:rPr lang="en-MY" dirty="0" err="1"/>
              <a:t>ke</a:t>
            </a:r>
            <a:r>
              <a:rPr lang="en-MY" dirty="0"/>
              <a:t> KLIA </a:t>
            </a:r>
            <a:endParaRPr lang="en-MY" dirty="0" smtClean="0"/>
          </a:p>
          <a:p>
            <a:r>
              <a:rPr lang="en-MY" dirty="0" err="1" smtClean="0"/>
              <a:t>Undang-undang</a:t>
            </a:r>
            <a:r>
              <a:rPr lang="en-MY" dirty="0" smtClean="0"/>
              <a:t> </a:t>
            </a:r>
            <a:r>
              <a:rPr lang="en-MY" dirty="0" err="1"/>
              <a:t>siber</a:t>
            </a:r>
            <a:r>
              <a:rPr lang="en-MY" dirty="0"/>
              <a:t> • </a:t>
            </a:r>
            <a:r>
              <a:rPr lang="en-MY" dirty="0" err="1"/>
              <a:t>Infrastruktur</a:t>
            </a:r>
            <a:r>
              <a:rPr lang="en-MY" dirty="0"/>
              <a:t> </a:t>
            </a:r>
            <a:r>
              <a:rPr lang="en-MY" dirty="0" err="1"/>
              <a:t>bertaraf</a:t>
            </a:r>
            <a:r>
              <a:rPr lang="en-MY" dirty="0"/>
              <a:t> </a:t>
            </a:r>
            <a:r>
              <a:rPr lang="en-MY" dirty="0" err="1"/>
              <a:t>dunia</a:t>
            </a:r>
            <a:r>
              <a:rPr lang="en-MY" dirty="0"/>
              <a:t> (2.5 – 10 </a:t>
            </a:r>
            <a:r>
              <a:rPr lang="en-MY" dirty="0" err="1"/>
              <a:t>Gbs</a:t>
            </a:r>
            <a:r>
              <a:rPr lang="en-MY" dirty="0"/>
              <a:t> </a:t>
            </a:r>
            <a:r>
              <a:rPr lang="en-MY" dirty="0" err="1"/>
              <a:t>kelajuan</a:t>
            </a:r>
            <a:r>
              <a:rPr lang="en-MY" dirty="0"/>
              <a:t> </a:t>
            </a:r>
            <a:r>
              <a:rPr lang="en-MY" dirty="0" err="1"/>
              <a:t>rangkaian</a:t>
            </a:r>
            <a:r>
              <a:rPr lang="en-MY" dirty="0"/>
              <a:t> multimedia</a:t>
            </a:r>
            <a:r>
              <a:rPr lang="en-MY" dirty="0" smtClean="0"/>
              <a:t>)</a:t>
            </a:r>
          </a:p>
          <a:p>
            <a:r>
              <a:rPr lang="en-MY" dirty="0" err="1"/>
              <a:t>Undang-undang</a:t>
            </a:r>
            <a:r>
              <a:rPr lang="en-MY" dirty="0"/>
              <a:t> </a:t>
            </a:r>
            <a:r>
              <a:rPr lang="en-MY" dirty="0" err="1" smtClean="0"/>
              <a:t>siber</a:t>
            </a:r>
            <a:endParaRPr lang="en-MY" dirty="0" smtClean="0"/>
          </a:p>
          <a:p>
            <a:r>
              <a:rPr lang="en-MY" dirty="0" err="1" smtClean="0"/>
              <a:t>Infrastruktur</a:t>
            </a:r>
            <a:r>
              <a:rPr lang="en-MY" dirty="0" smtClean="0"/>
              <a:t> </a:t>
            </a:r>
            <a:r>
              <a:rPr lang="en-MY" dirty="0" err="1"/>
              <a:t>bertaraf</a:t>
            </a:r>
            <a:r>
              <a:rPr lang="en-MY" dirty="0"/>
              <a:t> </a:t>
            </a:r>
            <a:r>
              <a:rPr lang="en-MY" dirty="0" err="1"/>
              <a:t>dunia</a:t>
            </a:r>
            <a:r>
              <a:rPr lang="en-MY" dirty="0"/>
              <a:t> (2.5 – 10 </a:t>
            </a:r>
            <a:r>
              <a:rPr lang="en-MY" dirty="0" err="1"/>
              <a:t>Gbs</a:t>
            </a:r>
            <a:r>
              <a:rPr lang="en-MY" dirty="0"/>
              <a:t> </a:t>
            </a:r>
            <a:r>
              <a:rPr lang="en-MY" dirty="0" err="1"/>
              <a:t>kelajuan</a:t>
            </a:r>
            <a:r>
              <a:rPr lang="en-MY" dirty="0"/>
              <a:t> </a:t>
            </a:r>
            <a:r>
              <a:rPr lang="en-MY" dirty="0" err="1"/>
              <a:t>rangkaian</a:t>
            </a:r>
            <a:r>
              <a:rPr lang="en-MY" dirty="0"/>
              <a:t> multimedia)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771" t="45661" r="23494" b="7712"/>
          <a:stretch/>
        </p:blipFill>
        <p:spPr>
          <a:xfrm>
            <a:off x="5028610" y="2021816"/>
            <a:ext cx="2941505" cy="39970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70115" y="6307030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/>
              <a:t>MSC-1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33384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Around the Globe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58097" y="1713164"/>
            <a:ext cx="7330008" cy="646332"/>
            <a:chOff x="1043608" y="3178716"/>
            <a:chExt cx="5575538" cy="646332"/>
          </a:xfrm>
        </p:grpSpPr>
        <p:sp>
          <p:nvSpPr>
            <p:cNvPr id="5" name="Rectangle 4"/>
            <p:cNvSpPr/>
            <p:nvPr/>
          </p:nvSpPr>
          <p:spPr>
            <a:xfrm>
              <a:off x="2047146" y="3178716"/>
              <a:ext cx="4572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MY" b="1" dirty="0"/>
                <a:t>Singapore Government uses Big Data analytics to optimise transport management</a:t>
              </a:r>
              <a:endParaRPr lang="en-MY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08" y="3241543"/>
              <a:ext cx="958098" cy="5835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7" name="Group 6"/>
          <p:cNvGrpSpPr/>
          <p:nvPr/>
        </p:nvGrpSpPr>
        <p:grpSpPr>
          <a:xfrm>
            <a:off x="457200" y="2528173"/>
            <a:ext cx="7330905" cy="669523"/>
            <a:chOff x="1043608" y="4078813"/>
            <a:chExt cx="5617521" cy="669523"/>
          </a:xfrm>
        </p:grpSpPr>
        <p:sp>
          <p:nvSpPr>
            <p:cNvPr id="8" name="Rectangle 7"/>
            <p:cNvSpPr/>
            <p:nvPr/>
          </p:nvSpPr>
          <p:spPr>
            <a:xfrm>
              <a:off x="2089129" y="4102005"/>
              <a:ext cx="4572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MY" b="1" dirty="0"/>
                <a:t>South Korea Government improves citizen engagement through Open Data &amp; Big Data</a:t>
              </a:r>
              <a:endParaRPr lang="en-MY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08" y="4078813"/>
              <a:ext cx="954360" cy="63508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0" name="Group 9"/>
          <p:cNvGrpSpPr/>
          <p:nvPr/>
        </p:nvGrpSpPr>
        <p:grpSpPr>
          <a:xfrm>
            <a:off x="457200" y="4267200"/>
            <a:ext cx="6629400" cy="540000"/>
            <a:chOff x="-179512" y="2398888"/>
            <a:chExt cx="5698647" cy="540000"/>
          </a:xfrm>
        </p:grpSpPr>
        <p:sp>
          <p:nvSpPr>
            <p:cNvPr id="11" name="Rectangle 10"/>
            <p:cNvSpPr/>
            <p:nvPr/>
          </p:nvSpPr>
          <p:spPr>
            <a:xfrm>
              <a:off x="974037" y="2486756"/>
              <a:ext cx="454509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MY" b="1" dirty="0"/>
                <a:t>UK government to invest US$120 million on Big Data</a:t>
              </a:r>
              <a:endParaRPr lang="en-MY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9512" y="2398888"/>
              <a:ext cx="1080000" cy="5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3" name="Group 12"/>
          <p:cNvGrpSpPr/>
          <p:nvPr/>
        </p:nvGrpSpPr>
        <p:grpSpPr>
          <a:xfrm>
            <a:off x="457201" y="5943600"/>
            <a:ext cx="6095999" cy="685800"/>
            <a:chOff x="384687" y="1519064"/>
            <a:chExt cx="5526152" cy="685800"/>
          </a:xfrm>
        </p:grpSpPr>
        <p:sp>
          <p:nvSpPr>
            <p:cNvPr id="14" name="Rectangle 13"/>
            <p:cNvSpPr/>
            <p:nvPr/>
          </p:nvSpPr>
          <p:spPr>
            <a:xfrm>
              <a:off x="1587636" y="1558533"/>
              <a:ext cx="432320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MY" b="1" dirty="0"/>
                <a:t>Big data to deliver NZ Budget shake-up</a:t>
              </a:r>
            </a:p>
            <a:p>
              <a:r>
                <a:rPr lang="en-MY" dirty="0" smtClean="0"/>
                <a:t> </a:t>
              </a:r>
              <a:endParaRPr lang="en-MY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687" y="1519064"/>
              <a:ext cx="1152000" cy="576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6" name="Group 15"/>
          <p:cNvGrpSpPr/>
          <p:nvPr/>
        </p:nvGrpSpPr>
        <p:grpSpPr>
          <a:xfrm>
            <a:off x="458098" y="3352800"/>
            <a:ext cx="8533502" cy="646331"/>
            <a:chOff x="1043609" y="4798893"/>
            <a:chExt cx="6912767" cy="646331"/>
          </a:xfrm>
        </p:grpSpPr>
        <p:sp>
          <p:nvSpPr>
            <p:cNvPr id="17" name="Rectangle 16"/>
            <p:cNvSpPr/>
            <p:nvPr/>
          </p:nvSpPr>
          <p:spPr>
            <a:xfrm>
              <a:off x="2152189" y="4798893"/>
              <a:ext cx="580418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MY" b="1" dirty="0"/>
                <a:t>Indonesian capital city prioritises Big Data and Open Government for public safety and transport</a:t>
              </a:r>
              <a:endParaRPr lang="en-MY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09" y="4869160"/>
              <a:ext cx="1008111" cy="576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9" name="Group 18"/>
          <p:cNvGrpSpPr/>
          <p:nvPr/>
        </p:nvGrpSpPr>
        <p:grpSpPr>
          <a:xfrm>
            <a:off x="457201" y="5048958"/>
            <a:ext cx="7315199" cy="643885"/>
            <a:chOff x="-1160532" y="5820833"/>
            <a:chExt cx="6199227" cy="511254"/>
          </a:xfrm>
        </p:grpSpPr>
        <p:sp>
          <p:nvSpPr>
            <p:cNvPr id="20" name="Rectangle 19"/>
            <p:cNvSpPr/>
            <p:nvPr/>
          </p:nvSpPr>
          <p:spPr>
            <a:xfrm>
              <a:off x="-7187" y="5919843"/>
              <a:ext cx="5045882" cy="369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MY" b="1" dirty="0"/>
                <a:t>Big data analytics cuts energy cost for US Defence</a:t>
              </a:r>
              <a:endParaRPr lang="en-MY" dirty="0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60532" y="5820833"/>
              <a:ext cx="1059261" cy="5112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BDA National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Contribute to National Digital Economy</a:t>
            </a:r>
          </a:p>
          <a:p>
            <a:pPr lvl="1"/>
            <a:r>
              <a:rPr lang="en-US" dirty="0" smtClean="0"/>
              <a:t>48% ICT services in 2020 to contribute 17% GDP</a:t>
            </a:r>
          </a:p>
          <a:p>
            <a:pPr lvl="1"/>
            <a:r>
              <a:rPr lang="en-US" dirty="0" smtClean="0"/>
              <a:t>Lead by Digital Malaysia</a:t>
            </a:r>
          </a:p>
          <a:p>
            <a:r>
              <a:rPr lang="en-US" dirty="0" smtClean="0"/>
              <a:t>Enhance service delivery to citizen and business</a:t>
            </a:r>
          </a:p>
          <a:p>
            <a:pPr lvl="1"/>
            <a:r>
              <a:rPr lang="en-US" dirty="0" smtClean="0"/>
              <a:t>Transform service quality</a:t>
            </a:r>
          </a:p>
          <a:p>
            <a:pPr lvl="1"/>
            <a:r>
              <a:rPr lang="en-US" dirty="0" smtClean="0"/>
              <a:t>Improve </a:t>
            </a:r>
            <a:r>
              <a:rPr lang="en-US" dirty="0" err="1" smtClean="0"/>
              <a:t>organisational</a:t>
            </a:r>
            <a:r>
              <a:rPr lang="en-US" dirty="0" smtClean="0"/>
              <a:t> productivity</a:t>
            </a:r>
          </a:p>
          <a:p>
            <a:pPr lvl="1"/>
            <a:r>
              <a:rPr lang="en-US" dirty="0" smtClean="0"/>
              <a:t>Improve customer services</a:t>
            </a:r>
          </a:p>
          <a:p>
            <a:pPr lvl="1"/>
            <a:r>
              <a:rPr lang="en-US" dirty="0" smtClean="0"/>
              <a:t>Motivate employees</a:t>
            </a:r>
          </a:p>
          <a:p>
            <a:r>
              <a:rPr lang="en-US" dirty="0" smtClean="0"/>
              <a:t>Improve multi-lateral Cooperation among ASEAN countries through BDA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09056" y="6230769"/>
            <a:ext cx="5808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 : MAMPU. (2014). </a:t>
            </a:r>
            <a:r>
              <a:rPr lang="en-US" sz="1200" i="1" dirty="0" smtClean="0"/>
              <a:t>“Public Sector Big Data Analytics Initiative : Malaysia’s Perspective” </a:t>
            </a:r>
          </a:p>
          <a:p>
            <a:r>
              <a:rPr lang="en-US" sz="1200" i="1" dirty="0" smtClean="0"/>
              <a:t>Presentation slides : 3</a:t>
            </a:r>
            <a:r>
              <a:rPr lang="en-US" sz="1200" i="1" baseline="30000" dirty="0" smtClean="0"/>
              <a:t>rd</a:t>
            </a:r>
            <a:r>
              <a:rPr lang="en-US" sz="1200" i="1" dirty="0" smtClean="0"/>
              <a:t> ASEAN CIO Forum 2014</a:t>
            </a:r>
            <a:endParaRPr lang="en-MY" sz="12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518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Challenges 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Define and understand the benefit to organizations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Integrate legacy systems with big data technology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Lack of big data skills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Data privacy, governance and compliance issues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Expensive cost of big data tools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 marL="0" indent="0">
              <a:buNone/>
            </a:pPr>
            <a:r>
              <a:rPr lang="en-US" sz="2800" dirty="0" smtClean="0"/>
              <a:t>3 Focus Areas 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Proliferate usage of BDA in all sectors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err="1" smtClean="0"/>
              <a:t>Catalyse</a:t>
            </a:r>
            <a:r>
              <a:rPr lang="en-US" sz="2400" dirty="0" smtClean="0"/>
              <a:t> adoption and usage of BDA in public sector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Build the BDA industry in Malaysia</a:t>
            </a:r>
            <a:endParaRPr lang="en-MY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en-US" sz="3800" dirty="0" smtClean="0"/>
              <a:t>BDA National Challenges &amp; Focus Area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222346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Implementation Mandate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84834" y="6443246"/>
            <a:ext cx="15500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Source : MAMPU</a:t>
            </a:r>
            <a:endParaRPr lang="en-MY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0038" y="1143000"/>
            <a:ext cx="8543925" cy="5324475"/>
          </a:xfrm>
          <a:prstGeom prst="rect">
            <a:avLst/>
          </a:prstGeom>
          <a:noFill/>
          <a:ln w="38100">
            <a:solidFill>
              <a:srgbClr val="002060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Big Data Pilot Projects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0490" y="1152326"/>
            <a:ext cx="8896350" cy="5248474"/>
          </a:xfrm>
          <a:prstGeom prst="rect">
            <a:avLst/>
          </a:prstGeom>
          <a:noFill/>
          <a:ln w="38100">
            <a:solidFill>
              <a:srgbClr val="002060"/>
            </a:solidFill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984834" y="6443246"/>
            <a:ext cx="15500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Source : MAMPU</a:t>
            </a:r>
            <a:endParaRPr lang="en-MY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Leveraging Big Data Analytics</a:t>
            </a:r>
            <a:endParaRPr lang="en-MY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55" y="1592200"/>
            <a:ext cx="8181927" cy="51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35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819400"/>
            <a:ext cx="9144000" cy="8382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371600" y="1676400"/>
            <a:ext cx="6858000" cy="1828800"/>
          </a:xfrm>
        </p:spPr>
        <p:txBody>
          <a:bodyPr>
            <a:normAutofit/>
          </a:bodyPr>
          <a:lstStyle/>
          <a:p>
            <a:pPr algn="ctr"/>
            <a:r>
              <a:rPr lang="en-MY" sz="3600" b="1" dirty="0" smtClean="0">
                <a:solidFill>
                  <a:schemeClr val="bg1"/>
                </a:solidFill>
              </a:rPr>
              <a:t>open data</a:t>
            </a:r>
            <a:endParaRPr lang="en-MY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09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2954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Can be freely used, reused and redistributed by anyone. Benefitted by entrepreneurs, researchers, educationist &amp; many types of industries.</a:t>
            </a:r>
            <a:endParaRPr 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2776342"/>
            <a:ext cx="7162800" cy="4157858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myGovernment</a:t>
            </a:r>
            <a:r>
              <a:rPr lang="en-US" dirty="0" smtClean="0"/>
              <a:t> Portal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MyGovernment</a:t>
            </a:r>
            <a:r>
              <a:rPr lang="en-US" sz="2400" dirty="0" smtClean="0"/>
              <a:t> Portal as Single Window Government especially on Government online services</a:t>
            </a:r>
          </a:p>
          <a:p>
            <a:r>
              <a:rPr lang="en-US" sz="2400" dirty="0" smtClean="0"/>
              <a:t>Services :</a:t>
            </a:r>
          </a:p>
          <a:p>
            <a:pPr lvl="1"/>
            <a:r>
              <a:rPr lang="en-US" sz="2000" dirty="0" smtClean="0"/>
              <a:t>Information of Malaysia Government</a:t>
            </a:r>
          </a:p>
          <a:p>
            <a:pPr lvl="1"/>
            <a:r>
              <a:rPr lang="en-US" sz="2000" dirty="0" smtClean="0"/>
              <a:t>Downloadable forms</a:t>
            </a:r>
          </a:p>
          <a:p>
            <a:pPr lvl="1"/>
            <a:r>
              <a:rPr lang="en-US" sz="2000" dirty="0" smtClean="0"/>
              <a:t>Submission forms</a:t>
            </a:r>
          </a:p>
          <a:p>
            <a:pPr lvl="1"/>
            <a:r>
              <a:rPr lang="en-US" sz="2000" dirty="0" smtClean="0"/>
              <a:t>Online payment</a:t>
            </a:r>
            <a:endParaRPr lang="en-US" sz="20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24200" y="3810000"/>
            <a:ext cx="5876925" cy="246876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5240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Enhance service delivery with citizens at the </a:t>
            </a:r>
            <a:r>
              <a:rPr lang="en-US" dirty="0" err="1" smtClean="0"/>
              <a:t>centre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" y="1676400"/>
            <a:ext cx="8162925" cy="4991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OBJEKTIF MSC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MY" dirty="0" err="1" smtClean="0"/>
              <a:t>Mencapai</a:t>
            </a:r>
            <a:r>
              <a:rPr lang="en-MY" dirty="0" smtClean="0"/>
              <a:t> </a:t>
            </a:r>
            <a:r>
              <a:rPr lang="en-MY" dirty="0" err="1">
                <a:solidFill>
                  <a:srgbClr val="FF0000"/>
                </a:solidFill>
              </a:rPr>
              <a:t>Wawasan</a:t>
            </a:r>
            <a:r>
              <a:rPr lang="en-MY" dirty="0">
                <a:solidFill>
                  <a:srgbClr val="FF0000"/>
                </a:solidFill>
              </a:rPr>
              <a:t> 2020 </a:t>
            </a:r>
            <a:r>
              <a:rPr lang="en-MY" dirty="0" err="1"/>
              <a:t>dengan</a:t>
            </a:r>
            <a:r>
              <a:rPr lang="en-MY" dirty="0"/>
              <a:t> </a:t>
            </a:r>
            <a:r>
              <a:rPr lang="en-MY" dirty="0" err="1"/>
              <a:t>merangsang</a:t>
            </a:r>
            <a:r>
              <a:rPr lang="en-MY" dirty="0"/>
              <a:t> </a:t>
            </a:r>
            <a:r>
              <a:rPr lang="en-MY" dirty="0" err="1"/>
              <a:t>pertumbuhan</a:t>
            </a:r>
            <a:r>
              <a:rPr lang="en-MY" dirty="0"/>
              <a:t> </a:t>
            </a:r>
            <a:r>
              <a:rPr lang="en-MY" dirty="0" err="1"/>
              <a:t>produktiviti</a:t>
            </a:r>
            <a:r>
              <a:rPr lang="en-MY" dirty="0"/>
              <a:t> (productivity-led) </a:t>
            </a:r>
            <a:endParaRPr lang="en-MY" dirty="0" smtClean="0"/>
          </a:p>
          <a:p>
            <a:r>
              <a:rPr lang="en-MY" dirty="0" smtClean="0"/>
              <a:t> </a:t>
            </a:r>
            <a:r>
              <a:rPr lang="en-MY" dirty="0" err="1"/>
              <a:t>Untuk</a:t>
            </a:r>
            <a:r>
              <a:rPr lang="en-MY" dirty="0"/>
              <a:t> </a:t>
            </a:r>
            <a:r>
              <a:rPr lang="en-MY" dirty="0" err="1"/>
              <a:t>melonjakkan</a:t>
            </a:r>
            <a:r>
              <a:rPr lang="en-MY" dirty="0"/>
              <a:t> Malaysia </a:t>
            </a:r>
            <a:r>
              <a:rPr lang="en-MY" dirty="0" err="1"/>
              <a:t>sebagai</a:t>
            </a:r>
            <a:r>
              <a:rPr lang="en-MY" dirty="0"/>
              <a:t> </a:t>
            </a:r>
            <a:r>
              <a:rPr lang="en-MY" dirty="0" err="1"/>
              <a:t>pemimpin</a:t>
            </a:r>
            <a:r>
              <a:rPr lang="en-MY" dirty="0"/>
              <a:t> </a:t>
            </a:r>
            <a:r>
              <a:rPr lang="en-MY" dirty="0" err="1"/>
              <a:t>dalam</a:t>
            </a:r>
            <a:r>
              <a:rPr lang="en-MY" dirty="0"/>
              <a:t> Era </a:t>
            </a:r>
            <a:r>
              <a:rPr lang="en-MY" dirty="0" err="1"/>
              <a:t>Maklumat</a:t>
            </a:r>
            <a:r>
              <a:rPr lang="en-MY" dirty="0"/>
              <a:t> </a:t>
            </a:r>
            <a:r>
              <a:rPr lang="en-MY" dirty="0" err="1"/>
              <a:t>dengan</a:t>
            </a:r>
            <a:r>
              <a:rPr lang="en-MY" dirty="0"/>
              <a:t> </a:t>
            </a:r>
            <a:r>
              <a:rPr lang="en-MY" dirty="0" err="1"/>
              <a:t>menarik</a:t>
            </a:r>
            <a:r>
              <a:rPr lang="en-MY" dirty="0"/>
              <a:t> </a:t>
            </a:r>
            <a:r>
              <a:rPr lang="en-MY" dirty="0" err="1"/>
              <a:t>dan</a:t>
            </a:r>
            <a:r>
              <a:rPr lang="en-MY" dirty="0"/>
              <a:t> </a:t>
            </a:r>
            <a:r>
              <a:rPr lang="en-MY" dirty="0" err="1"/>
              <a:t>membangunkan</a:t>
            </a:r>
            <a:r>
              <a:rPr lang="en-MY" dirty="0"/>
              <a:t> </a:t>
            </a:r>
            <a:r>
              <a:rPr lang="en-MY" dirty="0" err="1"/>
              <a:t>syarikat</a:t>
            </a:r>
            <a:r>
              <a:rPr lang="en-MY" dirty="0"/>
              <a:t> </a:t>
            </a:r>
            <a:r>
              <a:rPr lang="en-MY" dirty="0" err="1"/>
              <a:t>bertaraf</a:t>
            </a:r>
            <a:r>
              <a:rPr lang="en-MY" dirty="0"/>
              <a:t> </a:t>
            </a:r>
            <a:r>
              <a:rPr lang="en-MY" dirty="0" err="1"/>
              <a:t>dunia</a:t>
            </a:r>
            <a:r>
              <a:rPr lang="en-MY" dirty="0"/>
              <a:t> </a:t>
            </a:r>
            <a:r>
              <a:rPr lang="en-MY" dirty="0" err="1"/>
              <a:t>melalui</a:t>
            </a:r>
            <a:r>
              <a:rPr lang="en-MY" dirty="0"/>
              <a:t> “</a:t>
            </a:r>
            <a:r>
              <a:rPr lang="en-MY" dirty="0" err="1"/>
              <a:t>perkongsian</a:t>
            </a:r>
            <a:r>
              <a:rPr lang="en-MY" dirty="0"/>
              <a:t> </a:t>
            </a:r>
            <a:r>
              <a:rPr lang="en-MY" dirty="0" err="1"/>
              <a:t>pintar</a:t>
            </a:r>
            <a:r>
              <a:rPr lang="en-MY" dirty="0"/>
              <a:t>” (smart partnerships</a:t>
            </a:r>
            <a:r>
              <a:rPr lang="en-MY" dirty="0" smtClean="0"/>
              <a:t>)</a:t>
            </a:r>
          </a:p>
          <a:p>
            <a:r>
              <a:rPr lang="en-MY" dirty="0" smtClean="0"/>
              <a:t> </a:t>
            </a:r>
            <a:r>
              <a:rPr lang="en-MY" dirty="0" err="1"/>
              <a:t>Untuk</a:t>
            </a:r>
            <a:r>
              <a:rPr lang="en-MY" dirty="0"/>
              <a:t> </a:t>
            </a:r>
            <a:r>
              <a:rPr lang="en-MY" dirty="0" err="1"/>
              <a:t>membangunkan</a:t>
            </a:r>
            <a:r>
              <a:rPr lang="en-MY" dirty="0"/>
              <a:t> </a:t>
            </a:r>
            <a:r>
              <a:rPr lang="en-MY" dirty="0" err="1"/>
              <a:t>jambatan</a:t>
            </a:r>
            <a:r>
              <a:rPr lang="en-MY" dirty="0"/>
              <a:t> global di </a:t>
            </a:r>
            <a:r>
              <a:rPr lang="en-MY" dirty="0" err="1"/>
              <a:t>antara</a:t>
            </a:r>
            <a:r>
              <a:rPr lang="en-MY" dirty="0"/>
              <a:t> Malaysia </a:t>
            </a:r>
            <a:r>
              <a:rPr lang="en-MY" dirty="0" err="1"/>
              <a:t>dan</a:t>
            </a:r>
            <a:r>
              <a:rPr lang="en-MY" dirty="0"/>
              <a:t> </a:t>
            </a:r>
            <a:r>
              <a:rPr lang="en-MY" dirty="0" err="1"/>
              <a:t>bandaraya</a:t>
            </a:r>
            <a:r>
              <a:rPr lang="en-MY" dirty="0"/>
              <a:t> </a:t>
            </a:r>
            <a:r>
              <a:rPr lang="en-MY" dirty="0" err="1"/>
              <a:t>pintar</a:t>
            </a:r>
            <a:r>
              <a:rPr lang="en-MY" dirty="0"/>
              <a:t> </a:t>
            </a:r>
            <a:r>
              <a:rPr lang="en-MY" dirty="0" err="1"/>
              <a:t>bagi</a:t>
            </a:r>
            <a:r>
              <a:rPr lang="en-MY" dirty="0"/>
              <a:t> </a:t>
            </a:r>
            <a:r>
              <a:rPr lang="en-MY" dirty="0" err="1"/>
              <a:t>kepentingan</a:t>
            </a:r>
            <a:r>
              <a:rPr lang="en-MY" dirty="0"/>
              <a:t> </a:t>
            </a:r>
            <a:r>
              <a:rPr lang="en-MY" dirty="0" err="1"/>
              <a:t>bersama</a:t>
            </a:r>
            <a:r>
              <a:rPr lang="en-MY" dirty="0"/>
              <a:t> (global bridges)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970115" y="6307030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/>
              <a:t>MSC-2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78944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Citizen Centric</a:t>
            </a:r>
            <a:endParaRPr lang="en-MY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8" y="1519573"/>
            <a:ext cx="8177212" cy="526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99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Proliferating open data among agencies  </a:t>
            </a:r>
            <a:endParaRPr lang="en-MY" sz="3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69" y="1596254"/>
            <a:ext cx="7648731" cy="503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70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Encouraging Cross Agency Data Sharing</a:t>
            </a:r>
            <a:endParaRPr lang="en-MY" sz="3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99" y="1575816"/>
            <a:ext cx="712243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0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 APLIKASI PERDANA</a:t>
            </a:r>
            <a:endParaRPr lang="en-MY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6312600"/>
              </p:ext>
            </p:extLst>
          </p:nvPr>
        </p:nvGraphicFramePr>
        <p:xfrm>
          <a:off x="856060" y="2249488"/>
          <a:ext cx="74295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970115" y="6307030"/>
            <a:ext cx="1284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/>
              <a:t>EGOV1.0-2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25926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7 </a:t>
            </a:r>
            <a:r>
              <a:rPr lang="en-US" dirty="0"/>
              <a:t>PROJEK PERINTIS </a:t>
            </a:r>
            <a:r>
              <a:rPr lang="en-US" dirty="0" smtClean="0"/>
              <a:t>EGOV </a:t>
            </a:r>
            <a:endParaRPr lang="en-MY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6756552"/>
              </p:ext>
            </p:extLst>
          </p:nvPr>
        </p:nvGraphicFramePr>
        <p:xfrm>
          <a:off x="856060" y="2249488"/>
          <a:ext cx="74295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970115" y="6307030"/>
            <a:ext cx="1284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/>
              <a:t>EGOV1.0-3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31669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Challenges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MY" dirty="0"/>
              <a:t>Information Privacy &amp; Security </a:t>
            </a:r>
            <a:endParaRPr lang="en-MY" dirty="0" smtClean="0"/>
          </a:p>
          <a:p>
            <a:r>
              <a:rPr lang="en-MY" dirty="0" smtClean="0"/>
              <a:t>Reengineering </a:t>
            </a:r>
            <a:r>
              <a:rPr lang="en-MY" dirty="0"/>
              <a:t>and Streamlining of Current Processes and Procedures </a:t>
            </a:r>
            <a:endParaRPr lang="en-MY" dirty="0" smtClean="0"/>
          </a:p>
          <a:p>
            <a:r>
              <a:rPr lang="en-MY" dirty="0" smtClean="0"/>
              <a:t>Managing </a:t>
            </a:r>
            <a:r>
              <a:rPr lang="en-MY" dirty="0"/>
              <a:t>Diverse Technologies &amp; Obsolescence </a:t>
            </a:r>
            <a:endParaRPr lang="en-MY" dirty="0" smtClean="0"/>
          </a:p>
          <a:p>
            <a:r>
              <a:rPr lang="en-MY" dirty="0" smtClean="0"/>
              <a:t>Integration </a:t>
            </a:r>
            <a:r>
              <a:rPr lang="en-MY" dirty="0"/>
              <a:t>&amp; Interoperability of EG with other Flagship Applications &amp; Legacy Systems </a:t>
            </a:r>
            <a:endParaRPr lang="en-MY" dirty="0" smtClean="0"/>
          </a:p>
          <a:p>
            <a:r>
              <a:rPr lang="en-MY" dirty="0" smtClean="0"/>
              <a:t>Human </a:t>
            </a:r>
            <a:r>
              <a:rPr lang="en-MY" dirty="0"/>
              <a:t>Resource Implication </a:t>
            </a:r>
            <a:endParaRPr lang="en-MY" dirty="0" smtClean="0"/>
          </a:p>
          <a:p>
            <a:r>
              <a:rPr lang="en-MY" dirty="0" smtClean="0"/>
              <a:t>•</a:t>
            </a:r>
            <a:r>
              <a:rPr lang="en-MY" dirty="0"/>
              <a:t>Education, training &amp; Accessibility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970115" y="6307030"/>
            <a:ext cx="1284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/>
              <a:t>EGOV1.0-4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29781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Critical Success Factor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387" y="1600200"/>
            <a:ext cx="8153400" cy="4495800"/>
          </a:xfrm>
        </p:spPr>
        <p:txBody>
          <a:bodyPr/>
          <a:lstStyle/>
          <a:p>
            <a:r>
              <a:rPr lang="en-MY" dirty="0"/>
              <a:t>Administrative Mechanism</a:t>
            </a:r>
          </a:p>
          <a:p>
            <a:r>
              <a:rPr lang="en-MY" dirty="0" smtClean="0"/>
              <a:t>Legal Framework</a:t>
            </a:r>
            <a:endParaRPr lang="en-MY" dirty="0"/>
          </a:p>
          <a:p>
            <a:r>
              <a:rPr lang="en-MY" dirty="0" smtClean="0"/>
              <a:t>Telecommunication Infrastructure</a:t>
            </a:r>
            <a:endParaRPr lang="en-MY" dirty="0"/>
          </a:p>
          <a:p>
            <a:r>
              <a:rPr lang="en-MY" dirty="0" smtClean="0"/>
              <a:t>Other </a:t>
            </a:r>
            <a:r>
              <a:rPr lang="en-MY" dirty="0"/>
              <a:t>Initiatives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970115" y="6307030"/>
            <a:ext cx="1284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/>
              <a:t>EGOV1.0-5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55839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819400"/>
            <a:ext cx="9144000" cy="8382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371600" y="1676400"/>
            <a:ext cx="6858000" cy="1828800"/>
          </a:xfrm>
        </p:spPr>
        <p:txBody>
          <a:bodyPr>
            <a:normAutofit/>
          </a:bodyPr>
          <a:lstStyle/>
          <a:p>
            <a:pPr algn="ctr"/>
            <a:r>
              <a:rPr lang="en-MY" sz="3600" b="1" dirty="0" err="1" smtClean="0">
                <a:solidFill>
                  <a:schemeClr val="bg1"/>
                </a:solidFill>
              </a:rPr>
              <a:t>inisiatif</a:t>
            </a:r>
            <a:r>
              <a:rPr lang="en-MY" sz="3600" b="1" dirty="0" smtClean="0">
                <a:solidFill>
                  <a:schemeClr val="bg1"/>
                </a:solidFill>
              </a:rPr>
              <a:t> </a:t>
            </a:r>
            <a:r>
              <a:rPr lang="en-MY" sz="3600" b="1" dirty="0" err="1" smtClean="0">
                <a:solidFill>
                  <a:schemeClr val="bg1"/>
                </a:solidFill>
              </a:rPr>
              <a:t>kerajaan</a:t>
            </a:r>
            <a:endParaRPr lang="en-MY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57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5069</TotalTime>
  <Words>1144</Words>
  <Application>Microsoft Office PowerPoint</Application>
  <PresentationFormat>On-screen Show (4:3)</PresentationFormat>
  <Paragraphs>286</Paragraphs>
  <Slides>42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Aharoni</vt:lpstr>
      <vt:lpstr>Arial</vt:lpstr>
      <vt:lpstr>Calibri</vt:lpstr>
      <vt:lpstr>Tw Cen MT</vt:lpstr>
      <vt:lpstr>Wingdings</vt:lpstr>
      <vt:lpstr>Wingdings 2</vt:lpstr>
      <vt:lpstr>Median</vt:lpstr>
      <vt:lpstr>Inisiatif ICT sektor awam</vt:lpstr>
      <vt:lpstr>Kerajaan elektronik</vt:lpstr>
      <vt:lpstr>KORIDOR RAYA MULTIMEDIA (MSC)</vt:lpstr>
      <vt:lpstr>OBJEKTIF MSC</vt:lpstr>
      <vt:lpstr>7 APLIKASI PERDANA</vt:lpstr>
      <vt:lpstr>7 PROJEK PERINTIS EGOV </vt:lpstr>
      <vt:lpstr>Challenges</vt:lpstr>
      <vt:lpstr>Critical Success Factor</vt:lpstr>
      <vt:lpstr>inisiatif kerajaan</vt:lpstr>
      <vt:lpstr>Public Sector ICT Journey</vt:lpstr>
      <vt:lpstr>Public Sector ICT Directions</vt:lpstr>
      <vt:lpstr>SMART Government Model</vt:lpstr>
      <vt:lpstr>Public Sector Initiatives : Leveraging Nexus of Forces for Agility in Service Delivery</vt:lpstr>
      <vt:lpstr>Media sosial</vt:lpstr>
      <vt:lpstr>Apakah Media Sosial?</vt:lpstr>
      <vt:lpstr>Social Media Benefits</vt:lpstr>
      <vt:lpstr>Etika Penggunaan  Media Sosial Sektor Awam</vt:lpstr>
      <vt:lpstr>Government mobility</vt:lpstr>
      <vt:lpstr>Mobile</vt:lpstr>
      <vt:lpstr>Mobile Tech : Continue to dominate the world</vt:lpstr>
      <vt:lpstr>MyGov Mobile Model Overview</vt:lpstr>
      <vt:lpstr>MyGov Mobile</vt:lpstr>
      <vt:lpstr>                              mySMS Services</vt:lpstr>
      <vt:lpstr>MyDistress App :  A SMART TECHNOLOGY FOR A SAFER YOU</vt:lpstr>
      <vt:lpstr>Examples of Government Mobile Apps</vt:lpstr>
      <vt:lpstr>Big data</vt:lpstr>
      <vt:lpstr>Big Data</vt:lpstr>
      <vt:lpstr>Big Data Analytics (BDA)</vt:lpstr>
      <vt:lpstr>Big Data Analytics (BDA)</vt:lpstr>
      <vt:lpstr>Big Data Around the Globe</vt:lpstr>
      <vt:lpstr>BDA National Benefits</vt:lpstr>
      <vt:lpstr>BDA National Challenges &amp; Focus Area</vt:lpstr>
      <vt:lpstr>Big Data Implementation Mandate</vt:lpstr>
      <vt:lpstr>Big Data Pilot Projects</vt:lpstr>
      <vt:lpstr>Leveraging Big Data Analytics</vt:lpstr>
      <vt:lpstr>open data</vt:lpstr>
      <vt:lpstr>Open Data</vt:lpstr>
      <vt:lpstr>myGovernment Portal</vt:lpstr>
      <vt:lpstr>Enhance service delivery with citizens at the centre</vt:lpstr>
      <vt:lpstr>Citizen Centric</vt:lpstr>
      <vt:lpstr>Proliferating open data among agencies  </vt:lpstr>
      <vt:lpstr>Encouraging Cross Agency Data Sharing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ICT INNOVATION AND GOVERNMENT INITIATIVES</dc:title>
  <dc:creator>Azlena Binti Haron</dc:creator>
  <cp:lastModifiedBy>WAN MOHD FAIZUL MAT YASIM</cp:lastModifiedBy>
  <cp:revision>364</cp:revision>
  <dcterms:created xsi:type="dcterms:W3CDTF">2015-08-05T05:03:45Z</dcterms:created>
  <dcterms:modified xsi:type="dcterms:W3CDTF">2016-12-06T00:37:52Z</dcterms:modified>
</cp:coreProperties>
</file>